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772400" cy="10058400"/>
  <p:notesSz cx="7772400" cy="10058400"/>
  <p:embeddedFontLst>
    <p:embeddedFont>
      <p:font typeface="Arial Narrow" panose="020B0606020202030204" pitchFamily="34" charset="0"/>
      <p:regular r:id="rId3"/>
      <p:bold r:id="rId4"/>
      <p:italic r:id="rId5"/>
      <p:boldItalic r:id="rId6"/>
    </p:embeddedFont>
    <p:embeddedFont>
      <p:font typeface="Caladea" panose="020B0604020202020204" charset="0"/>
      <p:regular r:id="rId7"/>
      <p:bold r:id="rId8"/>
      <p:italic r:id="rId9"/>
      <p:boldItalic r:id="rId10"/>
    </p:embeddedFont>
    <p:embeddedFont>
      <p:font typeface="OGWMQP+Arial" panose="020B0604020202020204" charset="0"/>
      <p:regular r:id="rId11"/>
    </p:embeddedFont>
    <p:embeddedFont>
      <p:font typeface="VEEKAT+Gill Sans MT Condensed" panose="020B0604020202020204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C1DF9E-7D11-4EAF-88B9-C633DDC9A14F}" v="2" dt="2024-03-22T20:40:13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294" y="8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heme" Target="theme/theme1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4/4/2024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228600" y="0"/>
            <a:ext cx="7319772" cy="10058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38144" y="1881926"/>
            <a:ext cx="2737171" cy="3133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67"/>
              </a:lnSpc>
              <a:spcBef>
                <a:spcPts val="0"/>
              </a:spcBef>
              <a:spcAft>
                <a:spcPts val="0"/>
              </a:spcAft>
            </a:pPr>
            <a:r>
              <a:rPr sz="1800" spc="-1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POTABLE</a:t>
            </a:r>
            <a:r>
              <a:rPr sz="1800" spc="-193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800" spc="-16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WATER</a:t>
            </a:r>
            <a:r>
              <a:rPr sz="18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–</a:t>
            </a:r>
            <a:r>
              <a:rPr sz="1800" spc="-7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8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A DELTA SOLUTION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438180" y="2430321"/>
            <a:ext cx="2609489" cy="2528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Water Disinfection for Potable Use for</a:t>
            </a:r>
            <a:r>
              <a:rPr sz="1400" spc="13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Humans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438180" y="2643716"/>
            <a:ext cx="3543194" cy="11062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400" spc="1457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Complete site layout with specifications</a:t>
            </a:r>
            <a:r>
              <a:rPr sz="1400" spc="-1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on piping/valves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400" spc="1457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Volumetric levels</a:t>
            </a:r>
            <a:r>
              <a:rPr sz="1400" spc="-33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expected for daily treatment</a:t>
            </a:r>
            <a:r>
              <a:rPr sz="1400" spc="-16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results</a:t>
            </a:r>
          </a:p>
          <a:p>
            <a:pPr marL="0" marR="0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400" spc="1457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400" spc="-1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Type</a:t>
            </a:r>
            <a:r>
              <a:rPr sz="1400" spc="12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of Pumps in use</a:t>
            </a:r>
            <a:r>
              <a:rPr sz="1400" spc="1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for transport</a:t>
            </a:r>
            <a:r>
              <a:rPr sz="1400" spc="24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of</a:t>
            </a:r>
            <a:r>
              <a:rPr sz="1400" spc="1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water</a:t>
            </a:r>
            <a:r>
              <a:rPr sz="1400" spc="-16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in/out</a:t>
            </a:r>
          </a:p>
          <a:p>
            <a:pPr marL="0" marR="0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400" spc="1457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Access</a:t>
            </a:r>
            <a:r>
              <a:rPr sz="1400" spc="-1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spc="-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Points</a:t>
            </a:r>
            <a:r>
              <a:rPr sz="1400" spc="22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for Equipment</a:t>
            </a:r>
            <a:r>
              <a:rPr sz="1400" spc="2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Placement</a:t>
            </a:r>
            <a:r>
              <a:rPr sz="1400" spc="-15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to Storage </a:t>
            </a:r>
            <a:r>
              <a:rPr sz="1400" spc="-1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Tanks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400" spc="1457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Status</a:t>
            </a:r>
            <a:r>
              <a:rPr sz="1400" spc="-1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of Bacterial</a:t>
            </a:r>
            <a:r>
              <a:rPr sz="1400" spc="-2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Content</a:t>
            </a:r>
            <a:r>
              <a:rPr sz="1400" spc="2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in</a:t>
            </a:r>
            <a:r>
              <a:rPr sz="1400" spc="-12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holding</a:t>
            </a:r>
            <a:r>
              <a:rPr sz="1400" spc="3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tanks and feed</a:t>
            </a:r>
            <a:r>
              <a:rPr sz="1400" spc="-1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lines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1218" y="3754660"/>
            <a:ext cx="6162584" cy="1106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400" spc="1458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Analysis of trace</a:t>
            </a:r>
            <a:r>
              <a:rPr sz="1400" spc="-24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contaminants for potential</a:t>
            </a:r>
            <a:r>
              <a:rPr sz="1400" spc="14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pretreatment</a:t>
            </a:r>
            <a:r>
              <a:rPr sz="1400" spc="-16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[heavy metals</a:t>
            </a:r>
            <a:r>
              <a:rPr sz="1400" spc="-33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– chemical</a:t>
            </a:r>
            <a:r>
              <a:rPr sz="1400" spc="-44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residual </a:t>
            </a:r>
            <a:r>
              <a:rPr sz="1400" spc="15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etc.]</a:t>
            </a:r>
          </a:p>
          <a:p>
            <a:pPr marL="0" marR="0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400" spc="1458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5 mile</a:t>
            </a:r>
            <a:r>
              <a:rPr sz="1400" spc="-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site survey for Civil</a:t>
            </a:r>
            <a:r>
              <a:rPr sz="1400" spc="-14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Engineering impediments</a:t>
            </a:r>
            <a:r>
              <a:rPr sz="1400" spc="-1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[flood zone</a:t>
            </a:r>
            <a:r>
              <a:rPr sz="1400" spc="1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– landslides – seismic</a:t>
            </a:r>
            <a:r>
              <a:rPr sz="1400" spc="-1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–</a:t>
            </a:r>
            <a:r>
              <a:rPr sz="1400" spc="-15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volcanic </a:t>
            </a:r>
            <a:r>
              <a:rPr sz="1400" spc="12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etc.]</a:t>
            </a:r>
          </a:p>
          <a:p>
            <a:pPr marL="0" marR="0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400" spc="1458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Environmental</a:t>
            </a:r>
            <a:r>
              <a:rPr sz="1400" spc="1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regulations and compliance</a:t>
            </a:r>
            <a:r>
              <a:rPr sz="1400" spc="-2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for types</a:t>
            </a:r>
            <a:r>
              <a:rPr sz="1400" spc="-2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of Marine Holding </a:t>
            </a:r>
            <a:r>
              <a:rPr sz="1400" spc="-1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Tanks</a:t>
            </a:r>
            <a:r>
              <a:rPr sz="1400" spc="3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approved</a:t>
            </a:r>
            <a:r>
              <a:rPr sz="1400" spc="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spc="-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[PFAS-Forever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Chems]</a:t>
            </a:r>
          </a:p>
          <a:p>
            <a:pPr marL="0" marR="0">
              <a:lnSpc>
                <a:spcPts val="1679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400" spc="1458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Microplastic,</a:t>
            </a:r>
            <a:r>
              <a:rPr sz="1400" spc="-15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nano</a:t>
            </a:r>
            <a:r>
              <a:rPr sz="1400" spc="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contaminants,</a:t>
            </a:r>
            <a:r>
              <a:rPr sz="1400" spc="-12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and</a:t>
            </a:r>
            <a:r>
              <a:rPr sz="1400" spc="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origination of fluid for</a:t>
            </a:r>
            <a:r>
              <a:rPr sz="1400" spc="-142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WHO</a:t>
            </a:r>
            <a:r>
              <a:rPr sz="1400" spc="-1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outbreaks</a:t>
            </a:r>
            <a:r>
              <a:rPr sz="1400" spc="2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[viral/nuclear/hydrogen</a:t>
            </a:r>
            <a:r>
              <a:rPr sz="1400" spc="-2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hybrids]</a:t>
            </a:r>
          </a:p>
          <a:p>
            <a:pPr marL="0" marR="0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400" spc="1458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All</a:t>
            </a:r>
            <a:r>
              <a:rPr sz="1400" spc="16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functional</a:t>
            </a:r>
            <a:r>
              <a:rPr sz="1400" spc="1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uses if secondary or </a:t>
            </a:r>
            <a:r>
              <a:rPr sz="1400" spc="1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tertiary</a:t>
            </a:r>
            <a:r>
              <a:rPr sz="1400" spc="-3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treatments</a:t>
            </a:r>
            <a:r>
              <a:rPr sz="1400" spc="-1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are applicable for safety</a:t>
            </a:r>
            <a:r>
              <a:rPr sz="1400" spc="-23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purposes</a:t>
            </a:r>
            <a:r>
              <a:rPr sz="1400" spc="2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[lab/pharma/med]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41286" y="5035102"/>
            <a:ext cx="4506531" cy="3133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6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DELTA</a:t>
            </a:r>
            <a:r>
              <a:rPr sz="1800" spc="-2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8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ENVIRONMENTAL</a:t>
            </a:r>
            <a:r>
              <a:rPr sz="1800" spc="-28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8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PARAMETERS</a:t>
            </a:r>
            <a:r>
              <a:rPr sz="1800" spc="-42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800" spc="16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FOR</a:t>
            </a:r>
            <a:r>
              <a:rPr sz="1800" spc="-3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800" spc="-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QUOTATION</a:t>
            </a:r>
            <a:r>
              <a:rPr sz="1800" spc="-26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8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PROVISION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41218" y="5522518"/>
            <a:ext cx="5665115" cy="2528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Each</a:t>
            </a:r>
            <a:r>
              <a:rPr sz="1400" spc="-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Phase or Stage</a:t>
            </a:r>
            <a:r>
              <a:rPr sz="1400" spc="-23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required is predicated on</a:t>
            </a:r>
            <a:r>
              <a:rPr sz="1400" spc="12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the correct</a:t>
            </a:r>
            <a:r>
              <a:rPr sz="1400" spc="-16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information provided</a:t>
            </a:r>
            <a:r>
              <a:rPr sz="1400" spc="25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4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to Delta Environmental.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073638" y="6295050"/>
            <a:ext cx="2084810" cy="404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4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Highest</a:t>
            </a:r>
            <a:r>
              <a:rPr sz="1200" spc="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Removal Efficiency / Kill</a:t>
            </a:r>
            <a:r>
              <a:rPr sz="1200" spc="-13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Ratios</a:t>
            </a:r>
          </a:p>
          <a:p>
            <a:pPr marL="0" marR="0">
              <a:lnSpc>
                <a:spcPts val="1439"/>
              </a:lnSpc>
              <a:spcBef>
                <a:spcPts val="5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Lowest Energy</a:t>
            </a:r>
            <a:r>
              <a:rPr sz="1200" spc="1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Consumption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073638" y="6660795"/>
            <a:ext cx="2554658" cy="13188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4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State of the</a:t>
            </a:r>
            <a:r>
              <a:rPr sz="1200" spc="-4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spc="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Art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In Bacterial</a:t>
            </a:r>
            <a:r>
              <a:rPr sz="1200" spc="14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/</a:t>
            </a:r>
            <a:r>
              <a:rPr sz="1200" spc="-113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Virus Removal</a:t>
            </a:r>
          </a:p>
          <a:p>
            <a:pPr marL="0" marR="0">
              <a:lnSpc>
                <a:spcPts val="1439"/>
              </a:lnSpc>
              <a:spcBef>
                <a:spcPts val="5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Extended</a:t>
            </a:r>
            <a:r>
              <a:rPr sz="1200" spc="3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Disinfection for</a:t>
            </a:r>
            <a:r>
              <a:rPr sz="1200" spc="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Extended</a:t>
            </a:r>
            <a:r>
              <a:rPr sz="1200" spc="1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Residual</a:t>
            </a:r>
            <a:r>
              <a:rPr sz="1200" spc="13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Cycle</a:t>
            </a:r>
          </a:p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Lowest Environmental</a:t>
            </a:r>
            <a:r>
              <a:rPr sz="1200" spc="2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Impact</a:t>
            </a:r>
            <a:r>
              <a:rPr sz="1200" spc="1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/</a:t>
            </a:r>
            <a:r>
              <a:rPr sz="1200" spc="-113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spc="-12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Water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Recycling</a:t>
            </a:r>
          </a:p>
          <a:p>
            <a:pPr marL="0" marR="0">
              <a:lnSpc>
                <a:spcPts val="1440"/>
              </a:lnSpc>
              <a:spcBef>
                <a:spcPts val="5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Less</a:t>
            </a:r>
            <a:r>
              <a:rPr sz="1200" spc="1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Remediation Time / Less</a:t>
            </a:r>
            <a:r>
              <a:rPr sz="1200" spc="1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Chemicals</a:t>
            </a:r>
          </a:p>
          <a:p>
            <a:pPr marL="0" marR="0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Verified</a:t>
            </a:r>
            <a:r>
              <a:rPr sz="1200" spc="1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5</a:t>
            </a:r>
            <a:r>
              <a:rPr sz="1200" spc="-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log</a:t>
            </a:r>
            <a:r>
              <a:rPr sz="1200" spc="12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reduction</a:t>
            </a:r>
            <a:r>
              <a:rPr sz="1200" spc="1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spc="-1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[Texas</a:t>
            </a:r>
            <a:r>
              <a:rPr sz="1200" spc="26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spc="-23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Tech</a:t>
            </a:r>
            <a:r>
              <a:rPr sz="1200" spc="26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– </a:t>
            </a:r>
            <a:r>
              <a:rPr sz="1200" spc="-1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Food</a:t>
            </a:r>
            <a:r>
              <a:rPr sz="1200" spc="2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]</a:t>
            </a:r>
          </a:p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Emergency</a:t>
            </a:r>
            <a:r>
              <a:rPr sz="1200" spc="2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backup</a:t>
            </a:r>
            <a:r>
              <a:rPr sz="1200" spc="1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mode</a:t>
            </a:r>
            <a:r>
              <a:rPr sz="1200" spc="2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for catastrophic</a:t>
            </a:r>
            <a:r>
              <a:rPr sz="1200" spc="2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events</a:t>
            </a:r>
          </a:p>
          <a:p>
            <a:pPr marL="0" marR="0">
              <a:lnSpc>
                <a:spcPts val="1439"/>
              </a:lnSpc>
              <a:spcBef>
                <a:spcPts val="5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Modular,</a:t>
            </a:r>
            <a:r>
              <a:rPr sz="1200" spc="-105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scalable,</a:t>
            </a:r>
            <a:r>
              <a:rPr sz="1200" spc="-1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multi-task capable,</a:t>
            </a:r>
            <a:r>
              <a:rPr sz="1200" spc="-10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neural</a:t>
            </a:r>
            <a:r>
              <a:rPr sz="1200" spc="2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net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564923" y="7288896"/>
            <a:ext cx="1067256" cy="466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69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FFC000"/>
                </a:solidFill>
                <a:latin typeface="VEEKAT+Gill Sans MT Condensed"/>
                <a:cs typeface="VEEKAT+Gill Sans MT Condensed"/>
              </a:rPr>
              <a:t>DELTA SOL</a:t>
            </a:r>
            <a:r>
              <a:rPr lang="en-US" sz="1400" dirty="0">
                <a:solidFill>
                  <a:srgbClr val="FFC000"/>
                </a:solidFill>
                <a:latin typeface="VEEKAT+Gill Sans MT Condensed"/>
                <a:cs typeface="VEEKAT+Gill Sans MT Condensed"/>
              </a:rPr>
              <a:t>U</a:t>
            </a:r>
            <a:r>
              <a:rPr sz="1400" dirty="0">
                <a:solidFill>
                  <a:srgbClr val="FFC000"/>
                </a:solidFill>
                <a:latin typeface="VEEKAT+Gill Sans MT Condensed"/>
                <a:cs typeface="VEEKAT+Gill Sans MT Condensed"/>
              </a:rPr>
              <a:t>TIONS</a:t>
            </a:r>
          </a:p>
          <a:p>
            <a:pPr marL="0" marR="0">
              <a:lnSpc>
                <a:spcPts val="1680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FFC000"/>
                </a:solidFill>
                <a:latin typeface="OGWMQP+Arial"/>
                <a:cs typeface="OGWMQP+Arial"/>
              </a:rPr>
              <a:t>•</a:t>
            </a:r>
            <a:r>
              <a:rPr sz="1400" spc="558" dirty="0">
                <a:solidFill>
                  <a:srgbClr val="FFC000"/>
                </a:solidFill>
                <a:latin typeface="Caladea"/>
                <a:cs typeface="Caladea"/>
              </a:rPr>
              <a:t> </a:t>
            </a:r>
            <a:r>
              <a:rPr sz="1400" dirty="0">
                <a:solidFill>
                  <a:srgbClr val="FFC000"/>
                </a:solidFill>
                <a:latin typeface="VEEKAT+Gill Sans MT Condensed"/>
                <a:cs typeface="VEEKAT+Gill Sans MT Condensed"/>
              </a:rPr>
              <a:t>C</a:t>
            </a:r>
            <a:r>
              <a:rPr lang="en-US" sz="1400" dirty="0">
                <a:solidFill>
                  <a:srgbClr val="FFC000"/>
                </a:solidFill>
                <a:latin typeface="VEEKAT+Gill Sans MT Condensed"/>
                <a:cs typeface="VEEKAT+Gill Sans MT Condensed"/>
              </a:rPr>
              <a:t>u</a:t>
            </a:r>
            <a:r>
              <a:rPr sz="1400" dirty="0">
                <a:solidFill>
                  <a:srgbClr val="FFC000"/>
                </a:solidFill>
                <a:latin typeface="VEEKAT+Gill Sans MT Condensed"/>
                <a:cs typeface="VEEKAT+Gill Sans MT Condensed"/>
              </a:rPr>
              <a:t>stomized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621303" y="8023219"/>
            <a:ext cx="2103552" cy="11360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4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Real time Monitoring</a:t>
            </a:r>
          </a:p>
          <a:p>
            <a:pPr marL="0" marR="0">
              <a:lnSpc>
                <a:spcPts val="1439"/>
              </a:lnSpc>
              <a:spcBef>
                <a:spcPts val="5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4</a:t>
            </a:r>
            <a:r>
              <a:rPr sz="1200" baseline="29922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th</a:t>
            </a:r>
            <a:r>
              <a:rPr sz="1200" spc="143" baseline="29922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Generation</a:t>
            </a:r>
            <a:r>
              <a:rPr sz="1200" spc="17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SCADA</a:t>
            </a:r>
          </a:p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Machine Learning</a:t>
            </a:r>
            <a:r>
              <a:rPr sz="1200" spc="-1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Algorithms</a:t>
            </a:r>
          </a:p>
          <a:p>
            <a:pPr marL="0" marR="0">
              <a:lnSpc>
                <a:spcPts val="1440"/>
              </a:lnSpc>
              <a:spcBef>
                <a:spcPts val="5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Extended</a:t>
            </a:r>
            <a:r>
              <a:rPr sz="1200" spc="31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Disinfection for</a:t>
            </a:r>
            <a:r>
              <a:rPr sz="1200" spc="1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Extended</a:t>
            </a:r>
            <a:r>
              <a:rPr sz="1200" spc="1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HRT</a:t>
            </a:r>
          </a:p>
          <a:p>
            <a:pPr marL="0" marR="0">
              <a:lnSpc>
                <a:spcPts val="1439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Fault Diagnostics</a:t>
            </a:r>
          </a:p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Report Generation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621303" y="9120453"/>
            <a:ext cx="1483440" cy="2216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44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0000"/>
                </a:solidFill>
                <a:latin typeface="OGWMQP+Arial"/>
                <a:cs typeface="OGWMQP+Arial"/>
              </a:rPr>
              <a:t>•</a:t>
            </a:r>
            <a:r>
              <a:rPr sz="1200" spc="672" dirty="0">
                <a:solidFill>
                  <a:srgbClr val="000000"/>
                </a:solidFill>
                <a:latin typeface="Caladea"/>
                <a:cs typeface="Caladea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Maintenance</a:t>
            </a:r>
            <a:r>
              <a:rPr sz="1200" spc="19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 </a:t>
            </a:r>
            <a:r>
              <a:rPr sz="1200" dirty="0">
                <a:solidFill>
                  <a:srgbClr val="000000"/>
                </a:solidFill>
                <a:latin typeface="VEEKAT+Gill Sans MT Condensed"/>
                <a:cs typeface="VEEKAT+Gill Sans MT Condensed"/>
              </a:rPr>
              <a:t>Simplification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8AA2F4-6510-EEAD-6177-F2A2AC63ACB6}"/>
              </a:ext>
            </a:extLst>
          </p:cNvPr>
          <p:cNvSpPr/>
          <p:nvPr/>
        </p:nvSpPr>
        <p:spPr>
          <a:xfrm>
            <a:off x="645840" y="132656"/>
            <a:ext cx="3543194" cy="13186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836D60-6225-9A25-F39D-AAF98BC5048A}"/>
              </a:ext>
            </a:extLst>
          </p:cNvPr>
          <p:cNvSpPr txBox="1"/>
          <p:nvPr/>
        </p:nvSpPr>
        <p:spPr>
          <a:xfrm>
            <a:off x="224028" y="348680"/>
            <a:ext cx="39650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ptos Display" panose="020B0004020202020204" pitchFamily="34" charset="0"/>
              </a:rPr>
              <a:t>Marine Cleaning Option</a:t>
            </a:r>
          </a:p>
          <a:p>
            <a:pPr algn="ctr"/>
            <a:r>
              <a:rPr lang="en-US" sz="2800" b="1" dirty="0">
                <a:latin typeface="Aptos Display" panose="020B0004020202020204" pitchFamily="34" charset="0"/>
              </a:rPr>
              <a:t>Environmentally Safe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10F7BB8-DE77-D716-F8B7-4D170DC3644B}"/>
              </a:ext>
            </a:extLst>
          </p:cNvPr>
          <p:cNvSpPr/>
          <p:nvPr/>
        </p:nvSpPr>
        <p:spPr>
          <a:xfrm>
            <a:off x="4724855" y="1881926"/>
            <a:ext cx="1433593" cy="3133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893DEEE-4A0C-86F5-0D43-6BE776B53195}"/>
              </a:ext>
            </a:extLst>
          </p:cNvPr>
          <p:cNvSpPr txBox="1"/>
          <p:nvPr/>
        </p:nvSpPr>
        <p:spPr>
          <a:xfrm>
            <a:off x="4690369" y="1816997"/>
            <a:ext cx="2181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 Narrow" panose="020B0606020202030204" pitchFamily="34" charset="0"/>
              </a:rPr>
              <a:t>MARINE SOLUTIONS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D14707F-D401-9060-B888-16203DB82E1E}"/>
              </a:ext>
            </a:extLst>
          </p:cNvPr>
          <p:cNvSpPr/>
          <p:nvPr/>
        </p:nvSpPr>
        <p:spPr>
          <a:xfrm>
            <a:off x="5110336" y="5522518"/>
            <a:ext cx="1224136" cy="2239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72D55C-0AE7-3340-8740-D20B8E7DBA61}"/>
              </a:ext>
            </a:extLst>
          </p:cNvPr>
          <p:cNvSpPr/>
          <p:nvPr/>
        </p:nvSpPr>
        <p:spPr>
          <a:xfrm>
            <a:off x="2302024" y="7148298"/>
            <a:ext cx="1483440" cy="69209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03C6FB5-F04F-9A21-A762-B72249101379}"/>
              </a:ext>
            </a:extLst>
          </p:cNvPr>
          <p:cNvSpPr/>
          <p:nvPr/>
        </p:nvSpPr>
        <p:spPr>
          <a:xfrm>
            <a:off x="841218" y="5029200"/>
            <a:ext cx="452694" cy="3133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E188369-B521-E7D1-38F2-C01EF8EB8B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024" y="7164296"/>
            <a:ext cx="1483440" cy="62733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292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 Display</vt:lpstr>
      <vt:lpstr>VEEKAT+Gill Sans MT Condensed</vt:lpstr>
      <vt:lpstr>Calibri</vt:lpstr>
      <vt:lpstr>Arial Narrow</vt:lpstr>
      <vt:lpstr>Caladea</vt:lpstr>
      <vt:lpstr>OGWMQP+Arial</vt:lpstr>
      <vt:lpstr>Theme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sejda</dc:creator>
  <cp:lastModifiedBy>18018308288</cp:lastModifiedBy>
  <cp:revision>4</cp:revision>
  <dcterms:modified xsi:type="dcterms:W3CDTF">2024-04-04T14:13:37Z</dcterms:modified>
</cp:coreProperties>
</file>