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058400" cy="7772400"/>
  <p:notesSz cx="10058400" cy="7772400"/>
  <p:embeddedFontLst>
    <p:embeddedFont>
      <p:font typeface="ENTQAE+Calibri" panose="020B0604020202020204" charset="0"/>
      <p:regular r:id="rId7"/>
    </p:embeddedFont>
    <p:embeddedFont>
      <p:font typeface="FPIVAP+Arial Nova Cond Bold" panose="020B0604020202020204" charset="0"/>
      <p:regular r:id="rId8"/>
    </p:embeddedFont>
    <p:embeddedFont>
      <p:font typeface="QSWELA+Aptos Bold" panose="020B0604020202020204" charset="0"/>
      <p:regular r:id="rId9"/>
    </p:embeddedFont>
    <p:embeddedFont>
      <p:font typeface="SOBNWE+Apto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38" y="6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8458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92878" y="715712"/>
            <a:ext cx="2753022" cy="406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4" dirty="0">
                <a:solidFill>
                  <a:srgbClr val="FBE3D6"/>
                </a:solidFill>
                <a:latin typeface="FPIVAP+Arial Nova Cond Bold"/>
                <a:cs typeface="FPIVAP+Arial Nova Cond Bold"/>
              </a:rPr>
              <a:t>SLUDGE</a:t>
            </a:r>
            <a:r>
              <a:rPr sz="2400" b="1" spc="1208" dirty="0">
                <a:solidFill>
                  <a:srgbClr val="FBE3D6"/>
                </a:solidFill>
                <a:latin typeface="FPIVAP+Arial Nova Cond Bold"/>
                <a:cs typeface="FPIVAP+Arial Nova Cond Bold"/>
              </a:rPr>
              <a:t> </a:t>
            </a:r>
            <a:r>
              <a:rPr sz="2400" b="1" spc="-15" dirty="0">
                <a:solidFill>
                  <a:srgbClr val="FBE3D6"/>
                </a:solidFill>
                <a:latin typeface="FPIVAP+Arial Nova Cond Bold"/>
                <a:cs typeface="FPIVAP+Arial Nova Cond Bold"/>
              </a:rPr>
              <a:t>RECOVERY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45002" y="1712792"/>
            <a:ext cx="3486656" cy="259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Site Selection</a:t>
            </a:r>
            <a:r>
              <a:rPr sz="1350" spc="-31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plays a prominent </a:t>
            </a:r>
            <a:r>
              <a:rPr sz="1350" spc="-10" dirty="0">
                <a:solidFill>
                  <a:srgbClr val="FFFFFF"/>
                </a:solidFill>
                <a:latin typeface="SOBNWE+Aptos"/>
                <a:cs typeface="SOBNWE+Aptos"/>
              </a:rPr>
              <a:t>role</a:t>
            </a:r>
            <a:r>
              <a:rPr sz="1350" spc="14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in</a:t>
            </a:r>
            <a:r>
              <a:rPr sz="1350" spc="-18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which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45002" y="1918556"/>
            <a:ext cx="4026468" cy="1493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process </a:t>
            </a:r>
            <a:r>
              <a:rPr sz="1350" spc="-10" dirty="0">
                <a:solidFill>
                  <a:srgbClr val="FFFFFF"/>
                </a:solidFill>
                <a:latin typeface="SOBNWE+Aptos"/>
                <a:cs typeface="SOBNWE+Aptos"/>
              </a:rPr>
              <a:t>is</a:t>
            </a:r>
            <a:r>
              <a:rPr sz="1350" spc="16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used</a:t>
            </a:r>
            <a:r>
              <a:rPr sz="1350" spc="-30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for</a:t>
            </a:r>
            <a:r>
              <a:rPr sz="1350" spc="-21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remediation.</a:t>
            </a:r>
            <a:r>
              <a:rPr sz="1350" spc="235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The figure</a:t>
            </a:r>
            <a:r>
              <a:rPr sz="1350" spc="-20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to the</a:t>
            </a:r>
          </a:p>
          <a:p>
            <a:pPr marL="0" marR="0">
              <a:lnSpc>
                <a:spcPts val="1620"/>
              </a:lnSpc>
              <a:spcBef>
                <a:spcPts val="50"/>
              </a:spcBef>
              <a:spcAft>
                <a:spcPts val="0"/>
              </a:spcAft>
            </a:pP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bottom</a:t>
            </a:r>
            <a:r>
              <a:rPr sz="1350" spc="-15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right</a:t>
            </a:r>
            <a:r>
              <a:rPr sz="1350" spc="-25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highlights</a:t>
            </a:r>
            <a:r>
              <a:rPr sz="1350" spc="-37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a low TPH </a:t>
            </a:r>
            <a:r>
              <a:rPr sz="1350" spc="-19" dirty="0">
                <a:solidFill>
                  <a:srgbClr val="FFFFFF"/>
                </a:solidFill>
                <a:latin typeface="SOBNWE+Aptos"/>
                <a:cs typeface="SOBNWE+Aptos"/>
              </a:rPr>
              <a:t>[Total</a:t>
            </a:r>
            <a:r>
              <a:rPr sz="1350" spc="-10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Petroleum</a:t>
            </a:r>
          </a:p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Hydrocarbon ] level</a:t>
            </a:r>
            <a:r>
              <a:rPr sz="1350" spc="-29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with</a:t>
            </a:r>
            <a:r>
              <a:rPr sz="1350" spc="-16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a</a:t>
            </a:r>
            <a:r>
              <a:rPr sz="1350" spc="12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limited</a:t>
            </a:r>
            <a:r>
              <a:rPr sz="1350" spc="-14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topsoil</a:t>
            </a:r>
            <a:r>
              <a:rPr sz="1350" spc="-29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level</a:t>
            </a:r>
            <a:r>
              <a:rPr sz="1350" spc="-16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SOBNWE+Aptos"/>
                <a:cs typeface="SOBNWE+Aptos"/>
              </a:rPr>
              <a:t>more</a:t>
            </a:r>
          </a:p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suitable</a:t>
            </a:r>
            <a:r>
              <a:rPr sz="1350" spc="-39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to soil</a:t>
            </a:r>
            <a:r>
              <a:rPr sz="1350" spc="-33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remediation.</a:t>
            </a:r>
            <a:r>
              <a:rPr sz="1350" spc="-22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Our</a:t>
            </a:r>
            <a:r>
              <a:rPr sz="1350" spc="-24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model shown</a:t>
            </a:r>
            <a:r>
              <a:rPr sz="1350" spc="-12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in</a:t>
            </a:r>
            <a:r>
              <a:rPr sz="1350" spc="-18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this</a:t>
            </a:r>
          </a:p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package is</a:t>
            </a:r>
            <a:r>
              <a:rPr sz="1350" spc="-11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geared</a:t>
            </a:r>
            <a:r>
              <a:rPr sz="1350" spc="-13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more</a:t>
            </a:r>
            <a:r>
              <a:rPr sz="1350" spc="10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to</a:t>
            </a:r>
            <a:r>
              <a:rPr sz="1350" spc="-13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highest</a:t>
            </a:r>
            <a:r>
              <a:rPr sz="1350" spc="-20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petroleum</a:t>
            </a:r>
            <a:r>
              <a:rPr sz="1350" spc="-30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sludge</a:t>
            </a:r>
          </a:p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TPH with</a:t>
            </a:r>
            <a:r>
              <a:rPr sz="1350" spc="-16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the</a:t>
            </a:r>
            <a:r>
              <a:rPr sz="1350" spc="-15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highest</a:t>
            </a:r>
            <a:r>
              <a:rPr sz="1350" spc="-20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potential</a:t>
            </a:r>
            <a:r>
              <a:rPr sz="1350" spc="-30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for</a:t>
            </a:r>
            <a:r>
              <a:rPr sz="1350" spc="-21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groundwater</a:t>
            </a:r>
          </a:p>
          <a:p>
            <a:pPr marL="0" marR="0">
              <a:lnSpc>
                <a:spcPts val="1619"/>
              </a:lnSpc>
              <a:spcBef>
                <a:spcPts val="50"/>
              </a:spcBef>
              <a:spcAft>
                <a:spcPts val="0"/>
              </a:spcAft>
            </a:pP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contamination.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96185" y="6688063"/>
            <a:ext cx="714768" cy="353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63"/>
              </a:lnSpc>
              <a:spcBef>
                <a:spcPts val="0"/>
              </a:spcBef>
              <a:spcAft>
                <a:spcPts val="0"/>
              </a:spcAft>
            </a:pPr>
            <a:r>
              <a:rPr sz="650" spc="11" dirty="0">
                <a:solidFill>
                  <a:srgbClr val="000000"/>
                </a:solidFill>
                <a:latin typeface="SOBNWE+Aptos"/>
                <a:cs typeface="SOBNWE+Aptos"/>
              </a:rPr>
              <a:t>Sludge</a:t>
            </a:r>
            <a:r>
              <a:rPr sz="650" spc="19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650" spc="12" dirty="0">
                <a:solidFill>
                  <a:srgbClr val="000000"/>
                </a:solidFill>
                <a:latin typeface="SOBNWE+Aptos"/>
                <a:cs typeface="SOBNWE+Aptos"/>
              </a:rPr>
              <a:t>Lakes</a:t>
            </a:r>
          </a:p>
          <a:p>
            <a:pPr marL="0" marR="0">
              <a:lnSpc>
                <a:spcPts val="803"/>
              </a:lnSpc>
              <a:spcBef>
                <a:spcPts val="0"/>
              </a:spcBef>
              <a:spcAft>
                <a:spcPts val="0"/>
              </a:spcAft>
            </a:pPr>
            <a:r>
              <a:rPr sz="650" spc="11" dirty="0">
                <a:solidFill>
                  <a:srgbClr val="000000"/>
                </a:solidFill>
                <a:latin typeface="SOBNWE+Aptos"/>
                <a:cs typeface="SOBNWE+Aptos"/>
              </a:rPr>
              <a:t>Sludge</a:t>
            </a:r>
            <a:r>
              <a:rPr sz="650" spc="19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650" spc="11" dirty="0">
                <a:solidFill>
                  <a:srgbClr val="000000"/>
                </a:solidFill>
                <a:latin typeface="SOBNWE+Aptos"/>
                <a:cs typeface="SOBNWE+Aptos"/>
              </a:rPr>
              <a:t>Ponds</a:t>
            </a:r>
          </a:p>
          <a:p>
            <a:pPr marL="0" marR="0">
              <a:lnSpc>
                <a:spcPts val="816"/>
              </a:lnSpc>
              <a:spcBef>
                <a:spcPts val="0"/>
              </a:spcBef>
              <a:spcAft>
                <a:spcPts val="0"/>
              </a:spcAft>
            </a:pPr>
            <a:r>
              <a:rPr sz="650" spc="12" dirty="0">
                <a:solidFill>
                  <a:srgbClr val="000000"/>
                </a:solidFill>
                <a:latin typeface="SOBNWE+Aptos"/>
                <a:cs typeface="SOBNWE+Aptos"/>
              </a:rPr>
              <a:t>Refineries</a:t>
            </a:r>
            <a:r>
              <a:rPr sz="650" spc="152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650" spc="11" dirty="0">
                <a:solidFill>
                  <a:srgbClr val="000000"/>
                </a:solidFill>
                <a:latin typeface="SOBNWE+Aptos"/>
                <a:cs typeface="SOBNWE+Aptos"/>
              </a:rPr>
              <a:t>2024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84733" y="6898058"/>
            <a:ext cx="1048658" cy="173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3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SOBNWE+Aptos"/>
                <a:cs typeface="SOBNWE+Aptos"/>
              </a:rPr>
              <a:t>Mobile</a:t>
            </a:r>
            <a:r>
              <a:rPr sz="850" spc="-15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850" spc="-11" dirty="0">
                <a:solidFill>
                  <a:srgbClr val="000000"/>
                </a:solidFill>
                <a:latin typeface="SOBNWE+Aptos"/>
                <a:cs typeface="SOBNWE+Aptos"/>
              </a:rPr>
              <a:t>Sludge</a:t>
            </a:r>
            <a:r>
              <a:rPr sz="850" spc="-14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850" spc="-11" dirty="0">
                <a:solidFill>
                  <a:srgbClr val="000000"/>
                </a:solidFill>
                <a:latin typeface="SOBNWE+Aptos"/>
                <a:cs typeface="SOBNWE+Aptos"/>
              </a:rPr>
              <a:t>Plant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D9E3C7-2B1E-A14E-935B-E06D9C1D1AD2}"/>
              </a:ext>
            </a:extLst>
          </p:cNvPr>
          <p:cNvSpPr/>
          <p:nvPr/>
        </p:nvSpPr>
        <p:spPr>
          <a:xfrm>
            <a:off x="3949080" y="3598168"/>
            <a:ext cx="194421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EA8642-5234-B44E-BD2E-F0D7739CE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671" y="3589496"/>
            <a:ext cx="2005649" cy="6480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B200D4-13EB-52FA-4E38-35AD57A87F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56" y="1648092"/>
            <a:ext cx="2224746" cy="7259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6548" y="3152972"/>
            <a:ext cx="4644712" cy="1082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Site Selection:</a:t>
            </a:r>
            <a:r>
              <a:rPr sz="1350" spc="-39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the</a:t>
            </a:r>
            <a:r>
              <a:rPr sz="1350" spc="-29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higher</a:t>
            </a:r>
            <a:r>
              <a:rPr sz="1350" spc="-39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TPH comes</a:t>
            </a:r>
            <a:r>
              <a:rPr sz="1350" spc="-23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in</a:t>
            </a:r>
            <a:r>
              <a:rPr sz="1350" spc="-18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a</a:t>
            </a:r>
            <a:r>
              <a:rPr sz="1350" spc="12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diverse</a:t>
            </a:r>
            <a:r>
              <a:rPr sz="1350" spc="-21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series</a:t>
            </a:r>
            <a:r>
              <a:rPr sz="1350" spc="-26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of</a:t>
            </a:r>
          </a:p>
          <a:p>
            <a:pPr marL="0" marR="0">
              <a:lnSpc>
                <a:spcPts val="1620"/>
              </a:lnSpc>
              <a:spcBef>
                <a:spcPts val="50"/>
              </a:spcBef>
              <a:spcAft>
                <a:spcPts val="0"/>
              </a:spcAft>
            </a:pP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settings</a:t>
            </a:r>
            <a:r>
              <a:rPr sz="1350" spc="-41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that directly</a:t>
            </a:r>
            <a:r>
              <a:rPr sz="1350" spc="-15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impact recovery</a:t>
            </a:r>
            <a:r>
              <a:rPr sz="1350" spc="-31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costs </a:t>
            </a:r>
            <a:r>
              <a:rPr sz="1350" spc="-14" dirty="0">
                <a:solidFill>
                  <a:srgbClr val="FFFFFF"/>
                </a:solidFill>
                <a:latin typeface="SOBNWE+Aptos"/>
                <a:cs typeface="SOBNWE+Aptos"/>
              </a:rPr>
              <a:t>like</a:t>
            </a:r>
            <a:r>
              <a:rPr sz="1350" spc="19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the</a:t>
            </a:r>
            <a:r>
              <a:rPr sz="1350" spc="-63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“hard</a:t>
            </a:r>
          </a:p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cap”</a:t>
            </a:r>
            <a:r>
              <a:rPr sz="1350" spc="-49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shown</a:t>
            </a:r>
            <a:r>
              <a:rPr sz="1350" spc="-15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directly </a:t>
            </a:r>
            <a:r>
              <a:rPr sz="1350" spc="-16" dirty="0">
                <a:solidFill>
                  <a:srgbClr val="FFFFFF"/>
                </a:solidFill>
                <a:latin typeface="SOBNWE+Aptos"/>
                <a:cs typeface="SOBNWE+Aptos"/>
              </a:rPr>
              <a:t>below.</a:t>
            </a:r>
            <a:r>
              <a:rPr sz="1350" spc="265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Up</a:t>
            </a:r>
            <a:r>
              <a:rPr sz="1350" spc="-17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to 80%</a:t>
            </a:r>
            <a:r>
              <a:rPr sz="1350" spc="10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of the costs for</a:t>
            </a:r>
            <a:r>
              <a:rPr sz="1350" spc="-14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access</a:t>
            </a:r>
          </a:p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to our</a:t>
            </a:r>
            <a:r>
              <a:rPr sz="1350" spc="-24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processes</a:t>
            </a:r>
            <a:r>
              <a:rPr sz="1350" spc="-22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can be</a:t>
            </a:r>
            <a:r>
              <a:rPr sz="1350" spc="-11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tied</a:t>
            </a:r>
            <a:r>
              <a:rPr sz="1350" spc="-21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up</a:t>
            </a:r>
            <a:r>
              <a:rPr sz="1350" spc="-20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into</a:t>
            </a:r>
            <a:r>
              <a:rPr sz="1350" spc="-16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accessing</a:t>
            </a:r>
            <a:r>
              <a:rPr sz="1350" spc="-23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the</a:t>
            </a:r>
          </a:p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remediation</a:t>
            </a:r>
            <a:r>
              <a:rPr sz="1350" spc="-28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FFFFFF"/>
                </a:solidFill>
                <a:latin typeface="SOBNWE+Aptos"/>
                <a:cs typeface="SOBNWE+Aptos"/>
              </a:rPr>
              <a:t>site.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7017" y="6685016"/>
            <a:ext cx="714768" cy="353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63"/>
              </a:lnSpc>
              <a:spcBef>
                <a:spcPts val="0"/>
              </a:spcBef>
              <a:spcAft>
                <a:spcPts val="0"/>
              </a:spcAft>
            </a:pPr>
            <a:r>
              <a:rPr sz="650" spc="11" dirty="0">
                <a:solidFill>
                  <a:srgbClr val="000000"/>
                </a:solidFill>
                <a:latin typeface="SOBNWE+Aptos"/>
                <a:cs typeface="SOBNWE+Aptos"/>
              </a:rPr>
              <a:t>Sludge</a:t>
            </a:r>
            <a:r>
              <a:rPr sz="650" spc="19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650" spc="12" dirty="0">
                <a:solidFill>
                  <a:srgbClr val="000000"/>
                </a:solidFill>
                <a:latin typeface="SOBNWE+Aptos"/>
                <a:cs typeface="SOBNWE+Aptos"/>
              </a:rPr>
              <a:t>Lakes</a:t>
            </a:r>
          </a:p>
          <a:p>
            <a:pPr marL="0" marR="0">
              <a:lnSpc>
                <a:spcPts val="803"/>
              </a:lnSpc>
              <a:spcBef>
                <a:spcPts val="0"/>
              </a:spcBef>
              <a:spcAft>
                <a:spcPts val="0"/>
              </a:spcAft>
            </a:pPr>
            <a:r>
              <a:rPr sz="650" spc="11" dirty="0">
                <a:solidFill>
                  <a:srgbClr val="000000"/>
                </a:solidFill>
                <a:latin typeface="SOBNWE+Aptos"/>
                <a:cs typeface="SOBNWE+Aptos"/>
              </a:rPr>
              <a:t>Sludge</a:t>
            </a:r>
            <a:r>
              <a:rPr sz="650" spc="19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650" spc="11" dirty="0">
                <a:solidFill>
                  <a:srgbClr val="000000"/>
                </a:solidFill>
                <a:latin typeface="SOBNWE+Aptos"/>
                <a:cs typeface="SOBNWE+Aptos"/>
              </a:rPr>
              <a:t>Ponds</a:t>
            </a:r>
          </a:p>
          <a:p>
            <a:pPr marL="0" marR="0">
              <a:lnSpc>
                <a:spcPts val="816"/>
              </a:lnSpc>
              <a:spcBef>
                <a:spcPts val="0"/>
              </a:spcBef>
              <a:spcAft>
                <a:spcPts val="0"/>
              </a:spcAft>
            </a:pPr>
            <a:r>
              <a:rPr sz="650" spc="12" dirty="0">
                <a:solidFill>
                  <a:srgbClr val="000000"/>
                </a:solidFill>
                <a:latin typeface="SOBNWE+Aptos"/>
                <a:cs typeface="SOBNWE+Aptos"/>
              </a:rPr>
              <a:t>Refineries</a:t>
            </a:r>
            <a:r>
              <a:rPr sz="650" spc="152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650" spc="11" dirty="0">
                <a:solidFill>
                  <a:srgbClr val="000000"/>
                </a:solidFill>
                <a:latin typeface="SOBNWE+Aptos"/>
                <a:cs typeface="SOBNWE+Aptos"/>
              </a:rPr>
              <a:t>2024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66409" y="6890419"/>
            <a:ext cx="1048659" cy="173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3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SOBNWE+Aptos"/>
                <a:cs typeface="SOBNWE+Aptos"/>
              </a:rPr>
              <a:t>Mobile</a:t>
            </a:r>
            <a:r>
              <a:rPr sz="850" spc="-15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850" dirty="0">
                <a:solidFill>
                  <a:srgbClr val="000000"/>
                </a:solidFill>
                <a:latin typeface="SOBNWE+Aptos"/>
                <a:cs typeface="SOBNWE+Aptos"/>
              </a:rPr>
              <a:t>Sludge</a:t>
            </a:r>
            <a:r>
              <a:rPr sz="850" spc="-24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850" spc="-11" dirty="0">
                <a:solidFill>
                  <a:srgbClr val="000000"/>
                </a:solidFill>
                <a:latin typeface="SOBNWE+Aptos"/>
                <a:cs typeface="SOBNWE+Aptos"/>
              </a:rPr>
              <a:t>Plant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67DF39-9F8E-102A-593F-3741F630A2A8}"/>
              </a:ext>
            </a:extLst>
          </p:cNvPr>
          <p:cNvSpPr/>
          <p:nvPr/>
        </p:nvSpPr>
        <p:spPr>
          <a:xfrm>
            <a:off x="492696" y="5758408"/>
            <a:ext cx="194421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533DD6-D479-3EA1-B515-092B6BEB3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12" y="5793162"/>
            <a:ext cx="2005649" cy="648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BCB766-6238-084E-B4FE-E38C78C4F0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401" y="3194932"/>
            <a:ext cx="2160240" cy="7091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6508" y="539341"/>
            <a:ext cx="641204" cy="259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ts val="0"/>
              </a:spcBef>
              <a:spcAft>
                <a:spcPts val="0"/>
              </a:spcAft>
            </a:pPr>
            <a:r>
              <a:rPr sz="1350" b="1" dirty="0">
                <a:solidFill>
                  <a:srgbClr val="000000"/>
                </a:solidFill>
                <a:latin typeface="QSWELA+Aptos Bold"/>
                <a:cs typeface="QSWELA+Aptos Bold"/>
              </a:rPr>
              <a:t>NOTE: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35171" y="890901"/>
            <a:ext cx="4114627" cy="15492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The absence</a:t>
            </a:r>
            <a:r>
              <a:rPr sz="900" spc="25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of short-chain hydrocarbons in most</a:t>
            </a:r>
            <a:r>
              <a:rPr sz="900" spc="22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of</a:t>
            </a:r>
            <a:r>
              <a:rPr sz="900" spc="-13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the</a:t>
            </a:r>
            <a:r>
              <a:rPr sz="900" spc="19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investigated</a:t>
            </a:r>
            <a:r>
              <a:rPr sz="900" spc="26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locations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suggests</a:t>
            </a:r>
            <a:r>
              <a:rPr sz="900" spc="35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that</a:t>
            </a:r>
            <a:r>
              <a:rPr sz="900" spc="23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emission</a:t>
            </a:r>
            <a:r>
              <a:rPr sz="900" spc="19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spc="11" dirty="0">
                <a:solidFill>
                  <a:srgbClr val="1F1F1F"/>
                </a:solidFill>
                <a:latin typeface="ENTQAE+Calibri"/>
                <a:cs typeface="ENTQAE+Calibri"/>
              </a:rPr>
              <a:t>of</a:t>
            </a:r>
            <a:r>
              <a:rPr sz="900" spc="-13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volatile</a:t>
            </a:r>
            <a:r>
              <a:rPr sz="900" spc="19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hydrocarbons dominated</a:t>
            </a:r>
            <a:r>
              <a:rPr sz="900" spc="21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transport processes</a:t>
            </a:r>
            <a:r>
              <a:rPr sz="900" spc="42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in</a:t>
            </a:r>
            <a:r>
              <a:rPr sz="900" spc="16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the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investigated</a:t>
            </a:r>
            <a:r>
              <a:rPr sz="900" spc="35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area. This</a:t>
            </a:r>
            <a:r>
              <a:rPr sz="900" spc="12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can</a:t>
            </a:r>
            <a:r>
              <a:rPr sz="900" spc="13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be</a:t>
            </a:r>
            <a:r>
              <a:rPr sz="900" spc="20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attributed</a:t>
            </a:r>
            <a:r>
              <a:rPr sz="900" spc="15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spc="-13" dirty="0">
                <a:solidFill>
                  <a:srgbClr val="1F1F1F"/>
                </a:solidFill>
                <a:latin typeface="ENTQAE+Calibri"/>
                <a:cs typeface="ENTQAE+Calibri"/>
              </a:rPr>
              <a:t>to</a:t>
            </a:r>
            <a:r>
              <a:rPr sz="900" spc="19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the desert</a:t>
            </a:r>
            <a:r>
              <a:rPr sz="900" spc="30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climate</a:t>
            </a:r>
            <a:r>
              <a:rPr sz="900" spc="20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conditions</a:t>
            </a:r>
            <a:r>
              <a:rPr sz="900" spc="23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which, on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one</a:t>
            </a:r>
            <a:r>
              <a:rPr sz="900" spc="16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hand, favour</a:t>
            </a:r>
            <a:r>
              <a:rPr sz="900" spc="-15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(due</a:t>
            </a:r>
            <a:r>
              <a:rPr sz="900" spc="19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spc="-13" dirty="0">
                <a:solidFill>
                  <a:srgbClr val="1F1F1F"/>
                </a:solidFill>
                <a:latin typeface="ENTQAE+Calibri"/>
                <a:cs typeface="ENTQAE+Calibri"/>
              </a:rPr>
              <a:t>to</a:t>
            </a:r>
            <a:r>
              <a:rPr sz="900" spc="19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low relative</a:t>
            </a:r>
            <a:r>
              <a:rPr sz="900" spc="21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humidity</a:t>
            </a:r>
            <a:r>
              <a:rPr sz="900" spc="23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and high temperature)</a:t>
            </a:r>
            <a:r>
              <a:rPr sz="900" spc="36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volatilization</a:t>
            </a:r>
            <a:r>
              <a:rPr sz="900" spc="11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of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these</a:t>
            </a:r>
            <a:r>
              <a:rPr sz="900" spc="28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lighter</a:t>
            </a:r>
            <a:r>
              <a:rPr sz="900" spc="30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hydrocarbon</a:t>
            </a:r>
            <a:r>
              <a:rPr sz="900" spc="-15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species</a:t>
            </a:r>
            <a:r>
              <a:rPr sz="900" spc="23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with low </a:t>
            </a:r>
            <a:r>
              <a:rPr sz="900" u="sng" dirty="0">
                <a:solidFill>
                  <a:srgbClr val="467886"/>
                </a:solidFill>
                <a:latin typeface="ENTQAE+Calibri"/>
                <a:cs typeface="ENTQAE+Calibri"/>
              </a:rPr>
              <a:t>vapor pressure</a:t>
            </a:r>
            <a:r>
              <a:rPr sz="900" spc="24" dirty="0">
                <a:solidFill>
                  <a:srgbClr val="467886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and, on the</a:t>
            </a:r>
            <a:r>
              <a:rPr sz="900" spc="19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spc="-17" dirty="0">
                <a:solidFill>
                  <a:srgbClr val="1F1F1F"/>
                </a:solidFill>
                <a:latin typeface="ENTQAE+Calibri"/>
                <a:cs typeface="ENTQAE+Calibri"/>
              </a:rPr>
              <a:t>other,</a:t>
            </a:r>
            <a:r>
              <a:rPr sz="900" spc="21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disfavor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their</a:t>
            </a:r>
            <a:r>
              <a:rPr sz="900" spc="18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downward migration</a:t>
            </a:r>
            <a:r>
              <a:rPr sz="900" spc="13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(due </a:t>
            </a:r>
            <a:r>
              <a:rPr sz="900" spc="-13" dirty="0">
                <a:solidFill>
                  <a:srgbClr val="1F1F1F"/>
                </a:solidFill>
                <a:latin typeface="ENTQAE+Calibri"/>
                <a:cs typeface="ENTQAE+Calibri"/>
              </a:rPr>
              <a:t>to</a:t>
            </a:r>
            <a:r>
              <a:rPr sz="900" spc="19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a lack </a:t>
            </a:r>
            <a:r>
              <a:rPr sz="900" spc="11" dirty="0">
                <a:solidFill>
                  <a:srgbClr val="1F1F1F"/>
                </a:solidFill>
                <a:latin typeface="ENTQAE+Calibri"/>
                <a:cs typeface="ENTQAE+Calibri"/>
              </a:rPr>
              <a:t>of</a:t>
            </a:r>
            <a:r>
              <a:rPr sz="900" spc="-22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rainfall). Under</a:t>
            </a:r>
            <a:r>
              <a:rPr sz="900" spc="18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such</a:t>
            </a:r>
            <a:r>
              <a:rPr sz="900" spc="10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conditions,</a:t>
            </a:r>
            <a:r>
              <a:rPr sz="900" spc="25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the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heavier</a:t>
            </a:r>
            <a:r>
              <a:rPr sz="900" spc="18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component</a:t>
            </a:r>
            <a:r>
              <a:rPr sz="900" spc="11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(after</a:t>
            </a:r>
            <a:r>
              <a:rPr sz="900" spc="-11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partitioning </a:t>
            </a:r>
            <a:r>
              <a:rPr sz="900" spc="11" dirty="0">
                <a:solidFill>
                  <a:srgbClr val="1F1F1F"/>
                </a:solidFill>
                <a:latin typeface="ENTQAE+Calibri"/>
                <a:cs typeface="ENTQAE+Calibri"/>
              </a:rPr>
              <a:t>of</a:t>
            </a:r>
            <a:r>
              <a:rPr sz="900" spc="-13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the</a:t>
            </a:r>
            <a:r>
              <a:rPr sz="900" spc="19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volatile</a:t>
            </a:r>
            <a:r>
              <a:rPr sz="900" spc="10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portion) migrated</a:t>
            </a:r>
            <a:r>
              <a:rPr sz="900" spc="26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through the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soil column under</a:t>
            </a:r>
            <a:r>
              <a:rPr sz="900" spc="19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the force</a:t>
            </a:r>
            <a:r>
              <a:rPr sz="900" spc="22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of</a:t>
            </a:r>
            <a:r>
              <a:rPr sz="900" spc="-13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spc="-15" dirty="0">
                <a:solidFill>
                  <a:srgbClr val="1F1F1F"/>
                </a:solidFill>
                <a:latin typeface="ENTQAE+Calibri"/>
                <a:cs typeface="ENTQAE+Calibri"/>
              </a:rPr>
              <a:t>gravity.</a:t>
            </a:r>
            <a:r>
              <a:rPr sz="900" spc="16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Because</a:t>
            </a:r>
            <a:r>
              <a:rPr sz="900" spc="27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of their low mobility and</a:t>
            </a:r>
            <a:r>
              <a:rPr sz="900" spc="10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large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molecular size</a:t>
            </a:r>
            <a:r>
              <a:rPr sz="900" spc="13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that</a:t>
            </a:r>
            <a:r>
              <a:rPr sz="900" spc="23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could</a:t>
            </a:r>
            <a:r>
              <a:rPr sz="900" spc="11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be easily</a:t>
            </a:r>
            <a:r>
              <a:rPr sz="900" spc="31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trapped</a:t>
            </a:r>
            <a:r>
              <a:rPr sz="900" spc="14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in soil pores,</a:t>
            </a:r>
            <a:r>
              <a:rPr sz="900" spc="17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the downward moment</a:t>
            </a:r>
            <a:r>
              <a:rPr sz="900" spc="11" dirty="0">
                <a:solidFill>
                  <a:srgbClr val="1F1F1F"/>
                </a:solidFill>
                <a:latin typeface="ENTQAE+Calibri"/>
                <a:cs typeface="ENTQAE+Calibri"/>
              </a:rPr>
              <a:t> of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these</a:t>
            </a:r>
            <a:r>
              <a:rPr sz="900" spc="28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long-chain</a:t>
            </a:r>
            <a:r>
              <a:rPr sz="900" spc="-10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hydrocarbons tended</a:t>
            </a:r>
            <a:r>
              <a:rPr sz="900" spc="22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spc="-13" dirty="0">
                <a:solidFill>
                  <a:srgbClr val="1F1F1F"/>
                </a:solidFill>
                <a:latin typeface="ENTQAE+Calibri"/>
                <a:cs typeface="ENTQAE+Calibri"/>
              </a:rPr>
              <a:t>to</a:t>
            </a:r>
            <a:r>
              <a:rPr sz="900" spc="19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be</a:t>
            </a:r>
            <a:r>
              <a:rPr sz="900" spc="20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spc="-15" dirty="0">
                <a:solidFill>
                  <a:srgbClr val="1F1F1F"/>
                </a:solidFill>
                <a:latin typeface="ENTQAE+Calibri"/>
                <a:cs typeface="ENTQAE+Calibri"/>
              </a:rPr>
              <a:t>slower,</a:t>
            </a:r>
            <a:r>
              <a:rPr sz="900" spc="19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as</a:t>
            </a:r>
            <a:r>
              <a:rPr sz="900" spc="11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compared</a:t>
            </a:r>
            <a:r>
              <a:rPr sz="900" spc="11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spc="-13" dirty="0">
                <a:solidFill>
                  <a:srgbClr val="1F1F1F"/>
                </a:solidFill>
                <a:latin typeface="ENTQAE+Calibri"/>
                <a:cs typeface="ENTQAE+Calibri"/>
              </a:rPr>
              <a:t>to</a:t>
            </a:r>
            <a:r>
              <a:rPr sz="900" spc="19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the</a:t>
            </a:r>
            <a:r>
              <a:rPr sz="900" spc="19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low-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molecular-weight</a:t>
            </a:r>
            <a:r>
              <a:rPr sz="900" spc="29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petroleum</a:t>
            </a:r>
            <a:r>
              <a:rPr sz="900" spc="18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hydrocarbons. After</a:t>
            </a:r>
            <a:r>
              <a:rPr sz="900" spc="20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the</a:t>
            </a:r>
            <a:r>
              <a:rPr sz="900" spc="19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oil </a:t>
            </a:r>
            <a:r>
              <a:rPr sz="900" spc="-10" dirty="0">
                <a:solidFill>
                  <a:srgbClr val="1F1F1F"/>
                </a:solidFill>
                <a:latin typeface="ENTQAE+Calibri"/>
                <a:cs typeface="ENTQAE+Calibri"/>
              </a:rPr>
              <a:t>lake</a:t>
            </a:r>
            <a:r>
              <a:rPr sz="900" spc="25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completely</a:t>
            </a:r>
            <a:r>
              <a:rPr sz="900" spc="33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dried out, it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6508" y="950785"/>
            <a:ext cx="5091677" cy="1082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Based</a:t>
            </a:r>
            <a:r>
              <a:rPr sz="1350" spc="-18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on</a:t>
            </a:r>
            <a:r>
              <a:rPr sz="1350" spc="-16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numerous</a:t>
            </a:r>
            <a:r>
              <a:rPr sz="1350" spc="-36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evaluation</a:t>
            </a:r>
            <a:r>
              <a:rPr sz="1350" spc="-29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papers detailing</a:t>
            </a:r>
            <a:r>
              <a:rPr sz="1350" spc="-35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the</a:t>
            </a:r>
            <a:r>
              <a:rPr sz="1350" spc="-15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current</a:t>
            </a:r>
            <a:r>
              <a:rPr sz="1350" spc="-19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state</a:t>
            </a:r>
            <a:r>
              <a:rPr sz="1350" spc="-21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of</a:t>
            </a:r>
          </a:p>
          <a:p>
            <a:pPr marL="0" marR="0">
              <a:lnSpc>
                <a:spcPts val="1620"/>
              </a:lnSpc>
              <a:spcBef>
                <a:spcPts val="50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dehydration</a:t>
            </a:r>
            <a:r>
              <a:rPr sz="1350" spc="-24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of</a:t>
            </a:r>
            <a:r>
              <a:rPr sz="1350" spc="-17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oil</a:t>
            </a:r>
            <a:r>
              <a:rPr sz="1350" spc="-17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lakes and ponds resident</a:t>
            </a:r>
            <a:r>
              <a:rPr sz="1350" spc="-33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in desert</a:t>
            </a:r>
            <a:r>
              <a:rPr sz="1350" spc="-23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conditions,</a:t>
            </a:r>
          </a:p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this</a:t>
            </a:r>
            <a:r>
              <a:rPr sz="1350" spc="-27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particular recovery</a:t>
            </a:r>
            <a:r>
              <a:rPr sz="1350" spc="-44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method</a:t>
            </a:r>
            <a:r>
              <a:rPr sz="1350" spc="-32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strictly applies</a:t>
            </a:r>
            <a:r>
              <a:rPr sz="1350" spc="-22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to either</a:t>
            </a:r>
            <a:r>
              <a:rPr sz="1350" spc="-40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deep</a:t>
            </a:r>
            <a:r>
              <a:rPr sz="1350" spc="-20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lakes</a:t>
            </a:r>
          </a:p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with higher</a:t>
            </a:r>
            <a:r>
              <a:rPr sz="1350" spc="-36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TPH</a:t>
            </a:r>
            <a:r>
              <a:rPr sz="1350" spc="-14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levels</a:t>
            </a:r>
            <a:r>
              <a:rPr sz="1350" spc="-22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or refinery</a:t>
            </a:r>
            <a:r>
              <a:rPr sz="1350" spc="-32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slop recently</a:t>
            </a:r>
            <a:r>
              <a:rPr sz="1350" spc="-16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deposited</a:t>
            </a:r>
            <a:r>
              <a:rPr sz="1350" spc="-30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for</a:t>
            </a:r>
            <a:r>
              <a:rPr sz="1350" spc="-14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TPH</a:t>
            </a:r>
          </a:p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sz="1350" spc="-11" dirty="0">
                <a:solidFill>
                  <a:srgbClr val="000000"/>
                </a:solidFill>
                <a:latin typeface="SOBNWE+Aptos"/>
                <a:cs typeface="SOBNWE+Aptos"/>
              </a:rPr>
              <a:t>recovery.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6508" y="2185284"/>
            <a:ext cx="4573318" cy="259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The</a:t>
            </a:r>
            <a:r>
              <a:rPr sz="1350" spc="-12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system</a:t>
            </a:r>
            <a:r>
              <a:rPr sz="1350" spc="-12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outlined</a:t>
            </a:r>
            <a:r>
              <a:rPr sz="1350" spc="-14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reflects</a:t>
            </a:r>
            <a:r>
              <a:rPr sz="1350" spc="-36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a unique</a:t>
            </a:r>
            <a:r>
              <a:rPr sz="1350" spc="-24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means</a:t>
            </a:r>
            <a:r>
              <a:rPr sz="1350" spc="-11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of extraction</a:t>
            </a:r>
            <a:r>
              <a:rPr sz="1350" spc="-26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of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6508" y="2391048"/>
            <a:ext cx="9081837" cy="259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recoverable</a:t>
            </a:r>
            <a:r>
              <a:rPr sz="1350" spc="-17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TPH without</a:t>
            </a:r>
            <a:r>
              <a:rPr sz="1350" spc="-21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the</a:t>
            </a:r>
            <a:r>
              <a:rPr sz="1350" spc="-15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limitations</a:t>
            </a:r>
            <a:r>
              <a:rPr sz="1350" spc="-36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of</a:t>
            </a:r>
            <a:r>
              <a:rPr sz="1350" spc="-17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centrifugal</a:t>
            </a:r>
            <a:r>
              <a:rPr sz="1350" spc="-31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tri-bi</a:t>
            </a:r>
            <a:r>
              <a:rPr sz="1350" spc="-14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canters.</a:t>
            </a:r>
            <a:r>
              <a:rPr sz="1350" spc="1010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is unlikely</a:t>
            </a:r>
            <a:r>
              <a:rPr sz="900" spc="26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that</a:t>
            </a:r>
            <a:r>
              <a:rPr sz="900" spc="14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any</a:t>
            </a:r>
            <a:r>
              <a:rPr sz="900" spc="-10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further downward</a:t>
            </a:r>
            <a:r>
              <a:rPr sz="900" spc="-16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migration</a:t>
            </a:r>
            <a:r>
              <a:rPr sz="900" spc="12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of hydrocarbons by force</a:t>
            </a:r>
            <a:r>
              <a:rPr sz="900" spc="22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of</a:t>
            </a:r>
            <a:r>
              <a:rPr sz="900" spc="-13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gravity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35171" y="2535299"/>
            <a:ext cx="836191" cy="17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will</a:t>
            </a:r>
            <a:r>
              <a:rPr sz="900" spc="14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spc="-12" dirty="0">
                <a:solidFill>
                  <a:srgbClr val="1F1F1F"/>
                </a:solidFill>
                <a:latin typeface="ENTQAE+Calibri"/>
                <a:cs typeface="ENTQAE+Calibri"/>
              </a:rPr>
              <a:t>take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 place.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6508" y="2596728"/>
            <a:ext cx="5042271" cy="1082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One</a:t>
            </a:r>
            <a:r>
              <a:rPr sz="1350" spc="-11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core</a:t>
            </a:r>
            <a:r>
              <a:rPr sz="1350" spc="11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consideration</a:t>
            </a:r>
            <a:r>
              <a:rPr sz="1350" spc="-54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is</a:t>
            </a:r>
            <a:r>
              <a:rPr sz="1350" spc="-11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the</a:t>
            </a:r>
            <a:r>
              <a:rPr sz="1350" spc="-15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structural</a:t>
            </a:r>
            <a:r>
              <a:rPr sz="1350" spc="-28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limitations</a:t>
            </a:r>
            <a:r>
              <a:rPr sz="1350" spc="-21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under</a:t>
            </a:r>
            <a:r>
              <a:rPr sz="1350" spc="-21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the</a:t>
            </a:r>
            <a:r>
              <a:rPr sz="1350" spc="-15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soil</a:t>
            </a:r>
          </a:p>
          <a:p>
            <a:pPr marL="0" marR="0">
              <a:lnSpc>
                <a:spcPts val="1620"/>
              </a:lnSpc>
              <a:spcBef>
                <a:spcPts val="50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column which favors</a:t>
            </a:r>
            <a:r>
              <a:rPr sz="1350" spc="-13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long chain</a:t>
            </a:r>
            <a:r>
              <a:rPr sz="1350" spc="-16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hydrocarbons with</a:t>
            </a:r>
            <a:r>
              <a:rPr sz="1350" spc="-30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higher</a:t>
            </a:r>
          </a:p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molecular weight.</a:t>
            </a:r>
            <a:r>
              <a:rPr sz="1350" spc="-24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Lighter TPH has</a:t>
            </a:r>
            <a:r>
              <a:rPr sz="1350" spc="-10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vaporized under</a:t>
            </a:r>
            <a:r>
              <a:rPr sz="1350" spc="-21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shallow</a:t>
            </a:r>
          </a:p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conditions</a:t>
            </a:r>
            <a:r>
              <a:rPr sz="1350" spc="-22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which</a:t>
            </a:r>
            <a:r>
              <a:rPr sz="1350" spc="-16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is</a:t>
            </a:r>
            <a:r>
              <a:rPr sz="1350" spc="-11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why</a:t>
            </a:r>
            <a:r>
              <a:rPr sz="1350" spc="-19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spc="-10" dirty="0">
                <a:solidFill>
                  <a:srgbClr val="000000"/>
                </a:solidFill>
                <a:latin typeface="SOBNWE+Aptos"/>
                <a:cs typeface="SOBNWE+Aptos"/>
              </a:rPr>
              <a:t>we</a:t>
            </a:r>
            <a:r>
              <a:rPr sz="1350" spc="28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recommend</a:t>
            </a:r>
            <a:r>
              <a:rPr sz="1350" spc="-27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testing</a:t>
            </a:r>
            <a:r>
              <a:rPr sz="1350" spc="-20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prior</a:t>
            </a:r>
            <a:r>
              <a:rPr sz="1350" spc="-25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to positioning</a:t>
            </a:r>
          </a:p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this</a:t>
            </a:r>
            <a:r>
              <a:rPr sz="1350" spc="-27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process for the maximum</a:t>
            </a:r>
            <a:r>
              <a:rPr sz="1350" spc="-17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1350" dirty="0">
                <a:solidFill>
                  <a:srgbClr val="000000"/>
                </a:solidFill>
                <a:latin typeface="SOBNWE+Aptos"/>
                <a:cs typeface="SOBNWE+Aptos"/>
              </a:rPr>
              <a:t>efficiency.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35171" y="3754470"/>
            <a:ext cx="4005167" cy="861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The extremely</a:t>
            </a:r>
            <a:r>
              <a:rPr sz="900" spc="43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variable TPH among the different</a:t>
            </a:r>
            <a:r>
              <a:rPr sz="900" spc="18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sampling</a:t>
            </a:r>
            <a:r>
              <a:rPr sz="900" spc="23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location</a:t>
            </a:r>
            <a:r>
              <a:rPr sz="900" spc="10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is</a:t>
            </a:r>
            <a:r>
              <a:rPr sz="900" spc="11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probably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attributable</a:t>
            </a:r>
            <a:r>
              <a:rPr sz="900" spc="11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spc="-13" dirty="0">
                <a:solidFill>
                  <a:srgbClr val="1F1F1F"/>
                </a:solidFill>
                <a:latin typeface="ENTQAE+Calibri"/>
                <a:cs typeface="ENTQAE+Calibri"/>
              </a:rPr>
              <a:t>to</a:t>
            </a:r>
            <a:r>
              <a:rPr sz="900" spc="37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the thickness</a:t>
            </a:r>
            <a:r>
              <a:rPr sz="900" spc="32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spc="11" dirty="0">
                <a:solidFill>
                  <a:srgbClr val="1F1F1F"/>
                </a:solidFill>
                <a:latin typeface="ENTQAE+Calibri"/>
                <a:cs typeface="ENTQAE+Calibri"/>
              </a:rPr>
              <a:t>of</a:t>
            </a:r>
            <a:r>
              <a:rPr sz="900" spc="-13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the</a:t>
            </a:r>
            <a:r>
              <a:rPr sz="900" spc="19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overlying crude oil</a:t>
            </a:r>
            <a:r>
              <a:rPr sz="900" spc="12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layer that</a:t>
            </a:r>
            <a:r>
              <a:rPr sz="900" spc="14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was controlled</a:t>
            </a:r>
            <a:r>
              <a:rPr sz="900" spc="12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by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the</a:t>
            </a:r>
            <a:r>
              <a:rPr sz="900" spc="19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surface elevation.</a:t>
            </a:r>
            <a:r>
              <a:rPr sz="900" spc="24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Although</a:t>
            </a:r>
            <a:r>
              <a:rPr sz="900" spc="10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the</a:t>
            </a:r>
            <a:r>
              <a:rPr sz="900" spc="19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soils</a:t>
            </a:r>
            <a:r>
              <a:rPr sz="900" spc="22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were</a:t>
            </a:r>
            <a:r>
              <a:rPr sz="900" spc="24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generally</a:t>
            </a:r>
            <a:r>
              <a:rPr sz="900" spc="36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of</a:t>
            </a:r>
            <a:r>
              <a:rPr sz="900" spc="-13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coarse texture,</a:t>
            </a:r>
            <a:r>
              <a:rPr sz="900" spc="30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the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connectivity</a:t>
            </a:r>
            <a:r>
              <a:rPr sz="900" spc="12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spc="11" dirty="0">
                <a:solidFill>
                  <a:srgbClr val="1F1F1F"/>
                </a:solidFill>
                <a:latin typeface="ENTQAE+Calibri"/>
                <a:cs typeface="ENTQAE+Calibri"/>
              </a:rPr>
              <a:t>of</a:t>
            </a:r>
            <a:r>
              <a:rPr sz="900" spc="-22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soil</a:t>
            </a:r>
            <a:r>
              <a:rPr sz="900" spc="15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pores</a:t>
            </a:r>
            <a:r>
              <a:rPr sz="900" spc="25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was likely</a:t>
            </a:r>
            <a:r>
              <a:rPr sz="900" spc="17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spc="-13" dirty="0">
                <a:solidFill>
                  <a:srgbClr val="1F1F1F"/>
                </a:solidFill>
                <a:latin typeface="ENTQAE+Calibri"/>
                <a:cs typeface="ENTQAE+Calibri"/>
              </a:rPr>
              <a:t>to</a:t>
            </a:r>
            <a:r>
              <a:rPr sz="900" spc="37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be poor due</a:t>
            </a:r>
            <a:r>
              <a:rPr sz="900" spc="11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spc="-13" dirty="0">
                <a:solidFill>
                  <a:srgbClr val="1F1F1F"/>
                </a:solidFill>
                <a:latin typeface="ENTQAE+Calibri"/>
                <a:cs typeface="ENTQAE+Calibri"/>
              </a:rPr>
              <a:t>to</a:t>
            </a:r>
            <a:r>
              <a:rPr sz="900" spc="19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the</a:t>
            </a:r>
            <a:r>
              <a:rPr sz="900" spc="19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presence</a:t>
            </a:r>
            <a:r>
              <a:rPr sz="900" spc="29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of secondary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minerals</a:t>
            </a:r>
            <a:r>
              <a:rPr sz="900" spc="25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such</a:t>
            </a:r>
            <a:r>
              <a:rPr sz="900" spc="10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as</a:t>
            </a:r>
            <a:r>
              <a:rPr sz="900" spc="11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gypsum</a:t>
            </a:r>
            <a:r>
              <a:rPr sz="900" spc="18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and carbonates,</a:t>
            </a:r>
            <a:r>
              <a:rPr sz="900" spc="18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which could</a:t>
            </a:r>
            <a:r>
              <a:rPr sz="900" spc="11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block soil</a:t>
            </a:r>
            <a:r>
              <a:rPr sz="900" spc="15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pores.</a:t>
            </a:r>
            <a:r>
              <a:rPr sz="900" spc="14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This</a:t>
            </a:r>
            <a:r>
              <a:rPr sz="900" spc="12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may be</a:t>
            </a:r>
          </a:p>
          <a:p>
            <a:pPr marL="0" marR="0">
              <a:lnSpc>
                <a:spcPts val="1067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another reason</a:t>
            </a:r>
            <a:r>
              <a:rPr sz="900" spc="10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spc="-10" dirty="0">
                <a:solidFill>
                  <a:srgbClr val="1F1F1F"/>
                </a:solidFill>
                <a:latin typeface="ENTQAE+Calibri"/>
                <a:cs typeface="ENTQAE+Calibri"/>
              </a:rPr>
              <a:t>for</a:t>
            </a:r>
            <a:r>
              <a:rPr sz="900" spc="15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the</a:t>
            </a:r>
            <a:r>
              <a:rPr sz="900" spc="10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impeded</a:t>
            </a:r>
            <a:r>
              <a:rPr sz="900" spc="19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vertical</a:t>
            </a:r>
            <a:r>
              <a:rPr sz="900" spc="17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migration</a:t>
            </a:r>
            <a:r>
              <a:rPr sz="900" spc="13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spc="11" dirty="0">
                <a:solidFill>
                  <a:srgbClr val="1F1F1F"/>
                </a:solidFill>
                <a:latin typeface="ENTQAE+Calibri"/>
                <a:cs typeface="ENTQAE+Calibri"/>
              </a:rPr>
              <a:t>of</a:t>
            </a:r>
            <a:r>
              <a:rPr sz="900" spc="-13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the</a:t>
            </a:r>
            <a:r>
              <a:rPr sz="900" spc="19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spilled</a:t>
            </a:r>
            <a:r>
              <a:rPr sz="900" spc="20" dirty="0">
                <a:solidFill>
                  <a:srgbClr val="1F1F1F"/>
                </a:solidFill>
                <a:latin typeface="ENTQAE+Calibri"/>
                <a:cs typeface="ENTQAE+Calibri"/>
              </a:rPr>
              <a:t> </a:t>
            </a:r>
            <a:r>
              <a:rPr sz="900" dirty="0">
                <a:solidFill>
                  <a:srgbClr val="1F1F1F"/>
                </a:solidFill>
                <a:latin typeface="ENTQAE+Calibri"/>
                <a:cs typeface="ENTQAE+Calibri"/>
              </a:rPr>
              <a:t>oil.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12889" y="5216476"/>
            <a:ext cx="3554321" cy="259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2"/>
              </a:lnSpc>
              <a:spcBef>
                <a:spcPts val="0"/>
              </a:spcBef>
              <a:spcAft>
                <a:spcPts val="0"/>
              </a:spcAft>
            </a:pPr>
            <a:r>
              <a:rPr sz="1350" b="1" dirty="0">
                <a:solidFill>
                  <a:srgbClr val="000000"/>
                </a:solidFill>
                <a:latin typeface="QSWELA+Aptos Bold"/>
                <a:cs typeface="QSWELA+Aptos Bold"/>
              </a:rPr>
              <a:t>ELSEVIER</a:t>
            </a:r>
            <a:r>
              <a:rPr sz="1350" b="1" spc="-37" dirty="0">
                <a:solidFill>
                  <a:srgbClr val="000000"/>
                </a:solidFill>
                <a:latin typeface="QSWELA+Aptos Bold"/>
                <a:cs typeface="QSWELA+Aptos Bold"/>
              </a:rPr>
              <a:t> </a:t>
            </a:r>
            <a:r>
              <a:rPr sz="1350" b="1" dirty="0">
                <a:solidFill>
                  <a:srgbClr val="000000"/>
                </a:solidFill>
                <a:latin typeface="QSWELA+Aptos Bold"/>
                <a:cs typeface="QSWELA+Aptos Bold"/>
              </a:rPr>
              <a:t>– SCIENCE</a:t>
            </a:r>
            <a:r>
              <a:rPr sz="1350" b="1" spc="-37" dirty="0">
                <a:solidFill>
                  <a:srgbClr val="000000"/>
                </a:solidFill>
                <a:latin typeface="QSWELA+Aptos Bold"/>
                <a:cs typeface="QSWELA+Aptos Bold"/>
              </a:rPr>
              <a:t> </a:t>
            </a:r>
            <a:r>
              <a:rPr sz="1350" b="1" dirty="0">
                <a:solidFill>
                  <a:srgbClr val="000000"/>
                </a:solidFill>
                <a:latin typeface="QSWELA+Aptos Bold"/>
                <a:cs typeface="QSWELA+Aptos Bold"/>
              </a:rPr>
              <a:t>DIRECT</a:t>
            </a:r>
            <a:r>
              <a:rPr sz="1350" b="1" spc="-18" dirty="0">
                <a:solidFill>
                  <a:srgbClr val="000000"/>
                </a:solidFill>
                <a:latin typeface="QSWELA+Aptos Bold"/>
                <a:cs typeface="QSWELA+Aptos Bold"/>
              </a:rPr>
              <a:t> </a:t>
            </a:r>
            <a:r>
              <a:rPr sz="1350" b="1" dirty="0">
                <a:solidFill>
                  <a:srgbClr val="000000"/>
                </a:solidFill>
                <a:latin typeface="QSWELA+Aptos Bold"/>
                <a:cs typeface="QSWELA+Aptos Bold"/>
              </a:rPr>
              <a:t>– </a:t>
            </a:r>
            <a:r>
              <a:rPr sz="1350" b="1" spc="-11" dirty="0">
                <a:solidFill>
                  <a:srgbClr val="000000"/>
                </a:solidFill>
                <a:latin typeface="QSWELA+Aptos Bold"/>
                <a:cs typeface="QSWELA+Aptos Bold"/>
              </a:rPr>
              <a:t>KUWAIT</a:t>
            </a:r>
            <a:r>
              <a:rPr sz="1350" b="1" spc="-10" dirty="0">
                <a:solidFill>
                  <a:srgbClr val="000000"/>
                </a:solidFill>
                <a:latin typeface="QSWELA+Aptos Bold"/>
                <a:cs typeface="QSWELA+Aptos Bold"/>
              </a:rPr>
              <a:t> </a:t>
            </a:r>
            <a:r>
              <a:rPr sz="1350" b="1" dirty="0">
                <a:solidFill>
                  <a:srgbClr val="000000"/>
                </a:solidFill>
                <a:latin typeface="QSWELA+Aptos Bold"/>
                <a:cs typeface="QSWELA+Aptos Bold"/>
              </a:rPr>
              <a:t>2023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85507" y="6697179"/>
            <a:ext cx="714768" cy="353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63"/>
              </a:lnSpc>
              <a:spcBef>
                <a:spcPts val="0"/>
              </a:spcBef>
              <a:spcAft>
                <a:spcPts val="0"/>
              </a:spcAft>
            </a:pPr>
            <a:r>
              <a:rPr sz="650" spc="11" dirty="0">
                <a:solidFill>
                  <a:srgbClr val="000000"/>
                </a:solidFill>
                <a:latin typeface="SOBNWE+Aptos"/>
                <a:cs typeface="SOBNWE+Aptos"/>
              </a:rPr>
              <a:t>Sludge</a:t>
            </a:r>
            <a:r>
              <a:rPr sz="650" spc="19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650" spc="12" dirty="0">
                <a:solidFill>
                  <a:srgbClr val="000000"/>
                </a:solidFill>
                <a:latin typeface="SOBNWE+Aptos"/>
                <a:cs typeface="SOBNWE+Aptos"/>
              </a:rPr>
              <a:t>Lakes</a:t>
            </a:r>
          </a:p>
          <a:p>
            <a:pPr marL="0" marR="0">
              <a:lnSpc>
                <a:spcPts val="804"/>
              </a:lnSpc>
              <a:spcBef>
                <a:spcPts val="0"/>
              </a:spcBef>
              <a:spcAft>
                <a:spcPts val="0"/>
              </a:spcAft>
            </a:pPr>
            <a:r>
              <a:rPr sz="650" spc="11" dirty="0">
                <a:solidFill>
                  <a:srgbClr val="000000"/>
                </a:solidFill>
                <a:latin typeface="SOBNWE+Aptos"/>
                <a:cs typeface="SOBNWE+Aptos"/>
              </a:rPr>
              <a:t>Sludge</a:t>
            </a:r>
            <a:r>
              <a:rPr sz="650" spc="19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650" spc="11" dirty="0">
                <a:solidFill>
                  <a:srgbClr val="000000"/>
                </a:solidFill>
                <a:latin typeface="SOBNWE+Aptos"/>
                <a:cs typeface="SOBNWE+Aptos"/>
              </a:rPr>
              <a:t>Ponds</a:t>
            </a:r>
          </a:p>
          <a:p>
            <a:pPr marL="0" marR="0">
              <a:lnSpc>
                <a:spcPts val="816"/>
              </a:lnSpc>
              <a:spcBef>
                <a:spcPts val="0"/>
              </a:spcBef>
              <a:spcAft>
                <a:spcPts val="0"/>
              </a:spcAft>
            </a:pPr>
            <a:r>
              <a:rPr sz="650" spc="12" dirty="0">
                <a:solidFill>
                  <a:srgbClr val="000000"/>
                </a:solidFill>
                <a:latin typeface="SOBNWE+Aptos"/>
                <a:cs typeface="SOBNWE+Aptos"/>
              </a:rPr>
              <a:t>Refineries</a:t>
            </a:r>
            <a:r>
              <a:rPr sz="650" spc="152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650" spc="11" dirty="0">
                <a:solidFill>
                  <a:srgbClr val="000000"/>
                </a:solidFill>
                <a:latin typeface="SOBNWE+Aptos"/>
                <a:cs typeface="SOBNWE+Aptos"/>
              </a:rPr>
              <a:t>2024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078635" y="6904123"/>
            <a:ext cx="1048658" cy="173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3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SOBNWE+Aptos"/>
                <a:cs typeface="SOBNWE+Aptos"/>
              </a:rPr>
              <a:t>Mobile</a:t>
            </a:r>
            <a:r>
              <a:rPr sz="850" spc="-15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850" spc="-11" dirty="0">
                <a:solidFill>
                  <a:srgbClr val="000000"/>
                </a:solidFill>
                <a:latin typeface="SOBNWE+Aptos"/>
                <a:cs typeface="SOBNWE+Aptos"/>
              </a:rPr>
              <a:t>Sludge</a:t>
            </a:r>
            <a:r>
              <a:rPr sz="850" spc="-14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850" spc="-11" dirty="0">
                <a:solidFill>
                  <a:srgbClr val="000000"/>
                </a:solidFill>
                <a:latin typeface="SOBNWE+Aptos"/>
                <a:cs typeface="SOBNWE+Aptos"/>
              </a:rPr>
              <a:t>Plant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6A6198-0EEE-4775-6157-E226F0BCDAE2}"/>
              </a:ext>
            </a:extLst>
          </p:cNvPr>
          <p:cNvSpPr/>
          <p:nvPr/>
        </p:nvSpPr>
        <p:spPr>
          <a:xfrm>
            <a:off x="492696" y="5758408"/>
            <a:ext cx="194421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525377-11F6-36DC-6055-CA41D0E50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12" y="5793162"/>
            <a:ext cx="2005649" cy="648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8689C4-8BEE-5A4C-CDBC-2FE709E0F9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29" y="5525840"/>
            <a:ext cx="2822174" cy="9143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79693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17748" y="744195"/>
            <a:ext cx="550016" cy="42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3"/>
              </a:lnSpc>
              <a:spcBef>
                <a:spcPts val="0"/>
              </a:spcBef>
              <a:spcAft>
                <a:spcPts val="0"/>
              </a:spcAft>
            </a:pPr>
            <a:r>
              <a:rPr sz="850" spc="-12" dirty="0">
                <a:solidFill>
                  <a:srgbClr val="FFFFFF"/>
                </a:solidFill>
                <a:latin typeface="SOBNWE+Aptos"/>
                <a:cs typeface="SOBNWE+Aptos"/>
              </a:rPr>
              <a:t>Heavy</a:t>
            </a:r>
          </a:p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850" spc="-10" dirty="0">
                <a:solidFill>
                  <a:srgbClr val="FFFFFF"/>
                </a:solidFill>
                <a:latin typeface="SOBNWE+Aptos"/>
                <a:cs typeface="SOBNWE+Aptos"/>
              </a:rPr>
              <a:t>Solid</a:t>
            </a:r>
          </a:p>
          <a:p>
            <a:pPr marL="0" marR="0">
              <a:lnSpc>
                <a:spcPts val="983"/>
              </a:lnSpc>
              <a:spcBef>
                <a:spcPts val="0"/>
              </a:spcBef>
              <a:spcAft>
                <a:spcPts val="0"/>
              </a:spcAft>
            </a:pPr>
            <a:r>
              <a:rPr sz="850" spc="-13" dirty="0">
                <a:solidFill>
                  <a:srgbClr val="FFFFFF"/>
                </a:solidFill>
                <a:latin typeface="SOBNWE+Aptos"/>
                <a:cs typeface="SOBNWE+Aptos"/>
              </a:rPr>
              <a:t>Removal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33559" y="872149"/>
            <a:ext cx="806609" cy="1849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6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SOBNWE+Aptos"/>
                <a:cs typeface="SOBNWE+Aptos"/>
              </a:rPr>
              <a:t>Re-Hydration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13864" y="879739"/>
            <a:ext cx="781997" cy="1849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6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SOBNWE+Aptos"/>
                <a:cs typeface="SOBNWE+Aptos"/>
              </a:rPr>
              <a:t>Remediation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35213" y="939255"/>
            <a:ext cx="432436" cy="173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3"/>
              </a:lnSpc>
              <a:spcBef>
                <a:spcPts val="0"/>
              </a:spcBef>
              <a:spcAft>
                <a:spcPts val="0"/>
              </a:spcAft>
            </a:pPr>
            <a:r>
              <a:rPr sz="850" spc="-11" dirty="0">
                <a:solidFill>
                  <a:srgbClr val="FFFFFF"/>
                </a:solidFill>
                <a:latin typeface="SOBNWE+Aptos"/>
                <a:cs typeface="SOBNWE+Aptos"/>
              </a:rPr>
              <a:t>Solids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57001" y="1052060"/>
            <a:ext cx="360758" cy="173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3"/>
              </a:lnSpc>
              <a:spcBef>
                <a:spcPts val="0"/>
              </a:spcBef>
              <a:spcAft>
                <a:spcPts val="0"/>
              </a:spcAft>
            </a:pPr>
            <a:r>
              <a:rPr sz="850" spc="-13" dirty="0">
                <a:solidFill>
                  <a:srgbClr val="FF0000"/>
                </a:solidFill>
                <a:latin typeface="SOBNWE+Aptos"/>
                <a:cs typeface="SOBNWE+Aptos"/>
              </a:rPr>
              <a:t>High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29479" y="1535166"/>
            <a:ext cx="338731" cy="173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3"/>
              </a:lnSpc>
              <a:spcBef>
                <a:spcPts val="0"/>
              </a:spcBef>
              <a:spcAft>
                <a:spcPts val="0"/>
              </a:spcAft>
            </a:pPr>
            <a:r>
              <a:rPr sz="850" spc="-16" dirty="0">
                <a:solidFill>
                  <a:srgbClr val="FFFF00"/>
                </a:solidFill>
                <a:latin typeface="SOBNWE+Aptos"/>
                <a:cs typeface="SOBNWE+Aptos"/>
              </a:rPr>
              <a:t>Low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68066" y="1977093"/>
            <a:ext cx="550016" cy="424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3"/>
              </a:lnSpc>
              <a:spcBef>
                <a:spcPts val="0"/>
              </a:spcBef>
              <a:spcAft>
                <a:spcPts val="0"/>
              </a:spcAft>
            </a:pPr>
            <a:r>
              <a:rPr sz="850" spc="-11" dirty="0">
                <a:solidFill>
                  <a:srgbClr val="FFFFFF"/>
                </a:solidFill>
                <a:latin typeface="SOBNWE+Aptos"/>
                <a:cs typeface="SOBNWE+Aptos"/>
              </a:rPr>
              <a:t>Medium</a:t>
            </a:r>
          </a:p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850" spc="-10" dirty="0">
                <a:solidFill>
                  <a:srgbClr val="FFFFFF"/>
                </a:solidFill>
                <a:latin typeface="SOBNWE+Aptos"/>
                <a:cs typeface="SOBNWE+Aptos"/>
              </a:rPr>
              <a:t>Solid</a:t>
            </a:r>
          </a:p>
          <a:p>
            <a:pPr marL="0" marR="0">
              <a:lnSpc>
                <a:spcPts val="984"/>
              </a:lnSpc>
              <a:spcBef>
                <a:spcPts val="0"/>
              </a:spcBef>
              <a:spcAft>
                <a:spcPts val="0"/>
              </a:spcAft>
            </a:pPr>
            <a:r>
              <a:rPr sz="850" spc="-13" dirty="0">
                <a:solidFill>
                  <a:srgbClr val="FFFFFF"/>
                </a:solidFill>
                <a:latin typeface="SOBNWE+Aptos"/>
                <a:cs typeface="SOBNWE+Aptos"/>
              </a:rPr>
              <a:t>Removal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633676" y="2050195"/>
            <a:ext cx="678424" cy="322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6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SOBNWE+Aptos"/>
                <a:cs typeface="SOBNWE+Aptos"/>
              </a:rPr>
              <a:t>Secondary</a:t>
            </a:r>
          </a:p>
          <a:p>
            <a:pPr marL="45729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SOBNWE+Aptos"/>
                <a:cs typeface="SOBNWE+Aptos"/>
              </a:rPr>
              <a:t>Filtration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166108" y="2152272"/>
            <a:ext cx="766699" cy="1849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6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SOBNWE+Aptos"/>
                <a:cs typeface="SOBNWE+Aptos"/>
              </a:rPr>
              <a:t>Slate Shaker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887898" y="3153621"/>
            <a:ext cx="622500" cy="29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3"/>
              </a:lnSpc>
              <a:spcBef>
                <a:spcPts val="0"/>
              </a:spcBef>
              <a:spcAft>
                <a:spcPts val="0"/>
              </a:spcAft>
            </a:pPr>
            <a:r>
              <a:rPr sz="850" spc="-15" dirty="0">
                <a:solidFill>
                  <a:srgbClr val="80350E"/>
                </a:solidFill>
                <a:latin typeface="SOBNWE+Aptos"/>
                <a:cs typeface="SOBNWE+Aptos"/>
              </a:rPr>
              <a:t>Light</a:t>
            </a:r>
            <a:r>
              <a:rPr sz="850" spc="23" dirty="0">
                <a:solidFill>
                  <a:srgbClr val="80350E"/>
                </a:solidFill>
                <a:latin typeface="SOBNWE+Aptos"/>
                <a:cs typeface="SOBNWE+Aptos"/>
              </a:rPr>
              <a:t> </a:t>
            </a:r>
            <a:r>
              <a:rPr sz="850" spc="-10" dirty="0">
                <a:solidFill>
                  <a:srgbClr val="80350E"/>
                </a:solidFill>
                <a:latin typeface="SOBNWE+Aptos"/>
                <a:cs typeface="SOBNWE+Aptos"/>
              </a:rPr>
              <a:t>Solid</a:t>
            </a:r>
          </a:p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850" spc="-13" dirty="0">
                <a:solidFill>
                  <a:srgbClr val="80350E"/>
                </a:solidFill>
                <a:latin typeface="SOBNWE+Aptos"/>
                <a:cs typeface="SOBNWE+Aptos"/>
              </a:rPr>
              <a:t>Removal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424851" y="3197810"/>
            <a:ext cx="360758" cy="173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3"/>
              </a:lnSpc>
              <a:spcBef>
                <a:spcPts val="0"/>
              </a:spcBef>
              <a:spcAft>
                <a:spcPts val="0"/>
              </a:spcAft>
            </a:pPr>
            <a:r>
              <a:rPr sz="850" spc="-13" dirty="0">
                <a:solidFill>
                  <a:srgbClr val="FF0000"/>
                </a:solidFill>
                <a:latin typeface="SOBNWE+Aptos"/>
                <a:cs typeface="SOBNWE+Aptos"/>
              </a:rPr>
              <a:t>High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172128" y="3455370"/>
            <a:ext cx="874876" cy="173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3"/>
              </a:lnSpc>
              <a:spcBef>
                <a:spcPts val="0"/>
              </a:spcBef>
              <a:spcAft>
                <a:spcPts val="0"/>
              </a:spcAft>
            </a:pPr>
            <a:r>
              <a:rPr sz="850" spc="-11" dirty="0">
                <a:solidFill>
                  <a:srgbClr val="FFFFFF"/>
                </a:solidFill>
                <a:latin typeface="SOBNWE+Aptos"/>
                <a:cs typeface="SOBNWE+Aptos"/>
              </a:rPr>
              <a:t>Demulsification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999371" y="3466056"/>
            <a:ext cx="445379" cy="173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3"/>
              </a:lnSpc>
              <a:spcBef>
                <a:spcPts val="0"/>
              </a:spcBef>
              <a:spcAft>
                <a:spcPts val="0"/>
              </a:spcAft>
            </a:pPr>
            <a:r>
              <a:rPr sz="850" spc="-10" dirty="0">
                <a:solidFill>
                  <a:srgbClr val="FFFFFF"/>
                </a:solidFill>
                <a:latin typeface="SOBNWE+Aptos"/>
                <a:cs typeface="SOBNWE+Aptos"/>
              </a:rPr>
              <a:t>TPH</a:t>
            </a:r>
            <a:r>
              <a:rPr sz="850" spc="-19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850" dirty="0">
                <a:solidFill>
                  <a:srgbClr val="FFFFFF"/>
                </a:solidFill>
                <a:latin typeface="SOBNWE+Aptos"/>
                <a:cs typeface="SOBNWE+Aptos"/>
              </a:rPr>
              <a:t>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85394" y="3811794"/>
            <a:ext cx="2344928" cy="36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39"/>
              </a:lnSpc>
              <a:spcBef>
                <a:spcPts val="0"/>
              </a:spcBef>
              <a:spcAft>
                <a:spcPts val="0"/>
              </a:spcAft>
            </a:pPr>
            <a:r>
              <a:rPr sz="2100" b="1" dirty="0">
                <a:solidFill>
                  <a:srgbClr val="FFFFFF"/>
                </a:solidFill>
                <a:latin typeface="FPIVAP+Arial Nova Cond Bold"/>
                <a:cs typeface="FPIVAP+Arial Nova Cond Bold"/>
              </a:rPr>
              <a:t>Extraction of Sludge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322460" y="3851593"/>
            <a:ext cx="338731" cy="173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3"/>
              </a:lnSpc>
              <a:spcBef>
                <a:spcPts val="0"/>
              </a:spcBef>
              <a:spcAft>
                <a:spcPts val="0"/>
              </a:spcAft>
            </a:pPr>
            <a:r>
              <a:rPr sz="850" spc="-16" dirty="0">
                <a:solidFill>
                  <a:srgbClr val="FFFF00"/>
                </a:solidFill>
                <a:latin typeface="SOBNWE+Aptos"/>
                <a:cs typeface="SOBNWE+Aptos"/>
              </a:rPr>
              <a:t>Low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85449" y="4337354"/>
            <a:ext cx="1103434" cy="657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0"/>
              </a:lnSpc>
              <a:spcBef>
                <a:spcPts val="0"/>
              </a:spcBef>
              <a:spcAft>
                <a:spcPts val="0"/>
              </a:spcAft>
            </a:pPr>
            <a:r>
              <a:rPr sz="1350" b="1" dirty="0">
                <a:solidFill>
                  <a:srgbClr val="FFFFFF"/>
                </a:solidFill>
                <a:latin typeface="FPIVAP+Arial Nova Cond Bold"/>
                <a:cs typeface="FPIVAP+Arial Nova Cond Bold"/>
              </a:rPr>
              <a:t>IT’S A</a:t>
            </a:r>
            <a:r>
              <a:rPr sz="1350" b="1" spc="-10" dirty="0">
                <a:solidFill>
                  <a:srgbClr val="FFFFFF"/>
                </a:solidFill>
                <a:latin typeface="FPIVAP+Arial Nova Cond Bold"/>
                <a:cs typeface="FPIVAP+Arial Nova Cond Bold"/>
              </a:rPr>
              <a:t> </a:t>
            </a:r>
            <a:r>
              <a:rPr sz="1350" b="1" spc="-12" dirty="0">
                <a:solidFill>
                  <a:srgbClr val="FFFFFF"/>
                </a:solidFill>
                <a:latin typeface="FPIVAP+Arial Nova Cond Bold"/>
                <a:cs typeface="FPIVAP+Arial Nova Cond Bold"/>
              </a:rPr>
              <a:t>WASTE</a:t>
            </a:r>
          </a:p>
          <a:p>
            <a:pPr marL="0" marR="0">
              <a:lnSpc>
                <a:spcPts val="1620"/>
              </a:lnSpc>
              <a:spcBef>
                <a:spcPts val="50"/>
              </a:spcBef>
              <a:spcAft>
                <a:spcPts val="0"/>
              </a:spcAft>
            </a:pPr>
            <a:r>
              <a:rPr sz="1350" b="1" spc="-38" dirty="0">
                <a:solidFill>
                  <a:srgbClr val="FFFFFF"/>
                </a:solidFill>
                <a:latin typeface="FPIVAP+Arial Nova Cond Bold"/>
                <a:cs typeface="FPIVAP+Arial Nova Cond Bold"/>
              </a:rPr>
              <a:t>TO</a:t>
            </a:r>
            <a:r>
              <a:rPr sz="1350" b="1" spc="36" dirty="0">
                <a:solidFill>
                  <a:srgbClr val="FFFFFF"/>
                </a:solidFill>
                <a:latin typeface="FPIVAP+Arial Nova Cond Bold"/>
                <a:cs typeface="FPIVAP+Arial Nova Cond Bold"/>
              </a:rPr>
              <a:t> </a:t>
            </a:r>
            <a:r>
              <a:rPr sz="1350" b="1" spc="-12" dirty="0">
                <a:solidFill>
                  <a:srgbClr val="FFFFFF"/>
                </a:solidFill>
                <a:latin typeface="FPIVAP+Arial Nova Cond Bold"/>
                <a:cs typeface="FPIVAP+Arial Nova Cond Bold"/>
              </a:rPr>
              <a:t>WASTE</a:t>
            </a:r>
          </a:p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350" b="1" spc="-16" dirty="0">
                <a:solidFill>
                  <a:srgbClr val="FFFFFF"/>
                </a:solidFill>
                <a:latin typeface="FPIVAP+Arial Nova Cond Bold"/>
                <a:cs typeface="FPIVAP+Arial Nova Cond Bold"/>
              </a:rPr>
              <a:t>YOUR</a:t>
            </a:r>
            <a:r>
              <a:rPr sz="1350" b="1" spc="19" dirty="0">
                <a:solidFill>
                  <a:srgbClr val="FFFFFF"/>
                </a:solidFill>
                <a:latin typeface="FPIVAP+Arial Nova Cond Bold"/>
                <a:cs typeface="FPIVAP+Arial Nova Cond Bold"/>
              </a:rPr>
              <a:t> </a:t>
            </a:r>
            <a:r>
              <a:rPr sz="1350" b="1" spc="-12" dirty="0">
                <a:solidFill>
                  <a:srgbClr val="FFFFFF"/>
                </a:solidFill>
                <a:latin typeface="FPIVAP+Arial Nova Cond Bold"/>
                <a:cs typeface="FPIVAP+Arial Nova Cond Bold"/>
              </a:rPr>
              <a:t>WASTE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843787" y="4328557"/>
            <a:ext cx="550942" cy="322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319" marR="0">
              <a:lnSpc>
                <a:spcPts val="1156"/>
              </a:lnSpc>
              <a:spcBef>
                <a:spcPts val="0"/>
              </a:spcBef>
              <a:spcAft>
                <a:spcPts val="0"/>
              </a:spcAft>
            </a:pPr>
            <a:r>
              <a:rPr sz="900" spc="-16" dirty="0">
                <a:solidFill>
                  <a:srgbClr val="FFFFFF"/>
                </a:solidFill>
                <a:latin typeface="SOBNWE+Aptos"/>
                <a:cs typeface="SOBNWE+Aptos"/>
              </a:rPr>
              <a:t>Post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SOBNWE+Aptos"/>
                <a:cs typeface="SOBNWE+Aptos"/>
              </a:rPr>
              <a:t>Process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779254" y="4494697"/>
            <a:ext cx="762128" cy="322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736" marR="0">
              <a:lnSpc>
                <a:spcPts val="1156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SOBNWE+Aptos"/>
                <a:cs typeface="SOBNWE+Aptos"/>
              </a:rPr>
              <a:t>Recycle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SOBNWE+Aptos"/>
                <a:cs typeface="SOBNWE+Aptos"/>
              </a:rPr>
              <a:t>Clean</a:t>
            </a:r>
            <a:r>
              <a:rPr sz="900" spc="-17" dirty="0">
                <a:solidFill>
                  <a:srgbClr val="FFFFFF"/>
                </a:solidFill>
                <a:latin typeface="SOBNWE+Aptos"/>
                <a:cs typeface="SOBNWE+Aptos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SOBNWE+Aptos"/>
                <a:cs typeface="SOBNWE+Aptos"/>
              </a:rPr>
              <a:t>Water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284895" y="4701964"/>
            <a:ext cx="648290" cy="173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3"/>
              </a:lnSpc>
              <a:spcBef>
                <a:spcPts val="0"/>
              </a:spcBef>
              <a:spcAft>
                <a:spcPts val="0"/>
              </a:spcAft>
            </a:pPr>
            <a:r>
              <a:rPr sz="850" spc="-11" dirty="0">
                <a:solidFill>
                  <a:srgbClr val="FFFFFF"/>
                </a:solidFill>
                <a:latin typeface="SOBNWE+Aptos"/>
                <a:cs typeface="SOBNWE+Aptos"/>
              </a:rPr>
              <a:t>Separation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234640" y="5806878"/>
            <a:ext cx="726215" cy="299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3"/>
              </a:lnSpc>
              <a:spcBef>
                <a:spcPts val="0"/>
              </a:spcBef>
              <a:spcAft>
                <a:spcPts val="0"/>
              </a:spcAft>
            </a:pPr>
            <a:r>
              <a:rPr sz="850" spc="-11" dirty="0">
                <a:solidFill>
                  <a:srgbClr val="FFFFFF"/>
                </a:solidFill>
                <a:latin typeface="SOBNWE+Aptos"/>
                <a:cs typeface="SOBNWE+Aptos"/>
              </a:rPr>
              <a:t>Clean</a:t>
            </a:r>
            <a:r>
              <a:rPr sz="850" dirty="0">
                <a:solidFill>
                  <a:srgbClr val="FFFFFF"/>
                </a:solidFill>
                <a:latin typeface="SOBNWE+Aptos"/>
                <a:cs typeface="SOBNWE+Aptos"/>
              </a:rPr>
              <a:t> Crude</a:t>
            </a:r>
          </a:p>
          <a:p>
            <a:pPr marL="100572" marR="0">
              <a:lnSpc>
                <a:spcPts val="995"/>
              </a:lnSpc>
              <a:spcBef>
                <a:spcPts val="0"/>
              </a:spcBef>
              <a:spcAft>
                <a:spcPts val="0"/>
              </a:spcAft>
            </a:pPr>
            <a:r>
              <a:rPr sz="850" spc="-12" dirty="0">
                <a:solidFill>
                  <a:srgbClr val="FFFFFF"/>
                </a:solidFill>
                <a:latin typeface="SOBNWE+Aptos"/>
                <a:cs typeface="SOBNWE+Aptos"/>
              </a:rPr>
              <a:t>Refinery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379369" y="6058309"/>
            <a:ext cx="434440" cy="173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3"/>
              </a:lnSpc>
              <a:spcBef>
                <a:spcPts val="0"/>
              </a:spcBef>
              <a:spcAft>
                <a:spcPts val="0"/>
              </a:spcAft>
            </a:pPr>
            <a:r>
              <a:rPr sz="850" spc="-11" dirty="0">
                <a:solidFill>
                  <a:srgbClr val="FFFFFF"/>
                </a:solidFill>
                <a:latin typeface="SOBNWE+Aptos"/>
                <a:cs typeface="SOBNWE+Aptos"/>
              </a:rPr>
              <a:t>Ready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906837" y="6701762"/>
            <a:ext cx="714768" cy="353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63"/>
              </a:lnSpc>
              <a:spcBef>
                <a:spcPts val="0"/>
              </a:spcBef>
              <a:spcAft>
                <a:spcPts val="0"/>
              </a:spcAft>
            </a:pPr>
            <a:r>
              <a:rPr sz="650" spc="11" dirty="0">
                <a:solidFill>
                  <a:srgbClr val="000000"/>
                </a:solidFill>
                <a:latin typeface="SOBNWE+Aptos"/>
                <a:cs typeface="SOBNWE+Aptos"/>
              </a:rPr>
              <a:t>Sludge</a:t>
            </a:r>
            <a:r>
              <a:rPr sz="650" spc="19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650" spc="12" dirty="0">
                <a:solidFill>
                  <a:srgbClr val="000000"/>
                </a:solidFill>
                <a:latin typeface="SOBNWE+Aptos"/>
                <a:cs typeface="SOBNWE+Aptos"/>
              </a:rPr>
              <a:t>Lakes</a:t>
            </a:r>
          </a:p>
          <a:p>
            <a:pPr marL="0" marR="0">
              <a:lnSpc>
                <a:spcPts val="803"/>
              </a:lnSpc>
              <a:spcBef>
                <a:spcPts val="0"/>
              </a:spcBef>
              <a:spcAft>
                <a:spcPts val="0"/>
              </a:spcAft>
            </a:pPr>
            <a:r>
              <a:rPr sz="650" spc="11" dirty="0">
                <a:solidFill>
                  <a:srgbClr val="000000"/>
                </a:solidFill>
                <a:latin typeface="SOBNWE+Aptos"/>
                <a:cs typeface="SOBNWE+Aptos"/>
              </a:rPr>
              <a:t>Sludge</a:t>
            </a:r>
            <a:r>
              <a:rPr sz="650" spc="19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650" spc="11" dirty="0">
                <a:solidFill>
                  <a:srgbClr val="000000"/>
                </a:solidFill>
                <a:latin typeface="SOBNWE+Aptos"/>
                <a:cs typeface="SOBNWE+Aptos"/>
              </a:rPr>
              <a:t>Ponds</a:t>
            </a:r>
          </a:p>
          <a:p>
            <a:pPr marL="0" marR="0">
              <a:lnSpc>
                <a:spcPts val="816"/>
              </a:lnSpc>
              <a:spcBef>
                <a:spcPts val="0"/>
              </a:spcBef>
              <a:spcAft>
                <a:spcPts val="0"/>
              </a:spcAft>
            </a:pPr>
            <a:r>
              <a:rPr sz="650" spc="12" dirty="0">
                <a:solidFill>
                  <a:srgbClr val="000000"/>
                </a:solidFill>
                <a:latin typeface="SOBNWE+Aptos"/>
                <a:cs typeface="SOBNWE+Aptos"/>
              </a:rPr>
              <a:t>Refineries</a:t>
            </a:r>
            <a:r>
              <a:rPr sz="650" spc="152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650" spc="11" dirty="0">
                <a:solidFill>
                  <a:srgbClr val="000000"/>
                </a:solidFill>
                <a:latin typeface="SOBNWE+Aptos"/>
                <a:cs typeface="SOBNWE+Aptos"/>
              </a:rPr>
              <a:t>2024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103024" y="6907203"/>
            <a:ext cx="1048658" cy="173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3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SOBNWE+Aptos"/>
                <a:cs typeface="SOBNWE+Aptos"/>
              </a:rPr>
              <a:t>Mobile</a:t>
            </a:r>
            <a:r>
              <a:rPr sz="850" spc="-15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850" spc="-11" dirty="0">
                <a:solidFill>
                  <a:srgbClr val="000000"/>
                </a:solidFill>
                <a:latin typeface="SOBNWE+Aptos"/>
                <a:cs typeface="SOBNWE+Aptos"/>
              </a:rPr>
              <a:t>Sludge</a:t>
            </a:r>
            <a:r>
              <a:rPr sz="850" spc="-14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850" spc="-11" dirty="0">
                <a:solidFill>
                  <a:srgbClr val="000000"/>
                </a:solidFill>
                <a:latin typeface="SOBNWE+Aptos"/>
                <a:cs typeface="SOBNWE+Aptos"/>
              </a:rPr>
              <a:t>Plant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635C53-7ACF-FAD0-6AFD-E1AF5FB45CB4}"/>
              </a:ext>
            </a:extLst>
          </p:cNvPr>
          <p:cNvSpPr/>
          <p:nvPr/>
        </p:nvSpPr>
        <p:spPr>
          <a:xfrm>
            <a:off x="492696" y="5758408"/>
            <a:ext cx="194421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FAD83B1-E9E4-0436-9E68-F2EDCB377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12" y="5793162"/>
            <a:ext cx="2005649" cy="6480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70DE05-1124-4E74-B942-3E749E600E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6" y="2152272"/>
            <a:ext cx="1853540" cy="7049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83368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36698" y="6704810"/>
            <a:ext cx="714768" cy="353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63"/>
              </a:lnSpc>
              <a:spcBef>
                <a:spcPts val="0"/>
              </a:spcBef>
              <a:spcAft>
                <a:spcPts val="0"/>
              </a:spcAft>
            </a:pPr>
            <a:r>
              <a:rPr sz="650" spc="11" dirty="0">
                <a:solidFill>
                  <a:srgbClr val="000000"/>
                </a:solidFill>
                <a:latin typeface="SOBNWE+Aptos"/>
                <a:cs typeface="SOBNWE+Aptos"/>
              </a:rPr>
              <a:t>Sludge</a:t>
            </a:r>
            <a:r>
              <a:rPr sz="650" spc="19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650" spc="12" dirty="0">
                <a:solidFill>
                  <a:srgbClr val="000000"/>
                </a:solidFill>
                <a:latin typeface="SOBNWE+Aptos"/>
                <a:cs typeface="SOBNWE+Aptos"/>
              </a:rPr>
              <a:t>Lakes</a:t>
            </a:r>
          </a:p>
          <a:p>
            <a:pPr marL="0" marR="0">
              <a:lnSpc>
                <a:spcPts val="804"/>
              </a:lnSpc>
              <a:spcBef>
                <a:spcPts val="0"/>
              </a:spcBef>
              <a:spcAft>
                <a:spcPts val="0"/>
              </a:spcAft>
            </a:pPr>
            <a:r>
              <a:rPr sz="650" spc="11" dirty="0">
                <a:solidFill>
                  <a:srgbClr val="000000"/>
                </a:solidFill>
                <a:latin typeface="SOBNWE+Aptos"/>
                <a:cs typeface="SOBNWE+Aptos"/>
              </a:rPr>
              <a:t>Sludge</a:t>
            </a:r>
            <a:r>
              <a:rPr sz="650" spc="19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650" spc="11" dirty="0">
                <a:solidFill>
                  <a:srgbClr val="000000"/>
                </a:solidFill>
                <a:latin typeface="SOBNWE+Aptos"/>
                <a:cs typeface="SOBNWE+Aptos"/>
              </a:rPr>
              <a:t>Ponds</a:t>
            </a:r>
          </a:p>
          <a:p>
            <a:pPr marL="0" marR="0">
              <a:lnSpc>
                <a:spcPts val="815"/>
              </a:lnSpc>
              <a:spcBef>
                <a:spcPts val="0"/>
              </a:spcBef>
              <a:spcAft>
                <a:spcPts val="0"/>
              </a:spcAft>
            </a:pPr>
            <a:r>
              <a:rPr sz="650" spc="12" dirty="0">
                <a:solidFill>
                  <a:srgbClr val="000000"/>
                </a:solidFill>
                <a:latin typeface="SOBNWE+Aptos"/>
                <a:cs typeface="SOBNWE+Aptos"/>
              </a:rPr>
              <a:t>Refineries</a:t>
            </a:r>
            <a:r>
              <a:rPr sz="650" spc="152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650" spc="11" dirty="0">
                <a:solidFill>
                  <a:srgbClr val="000000"/>
                </a:solidFill>
                <a:latin typeface="SOBNWE+Aptos"/>
                <a:cs typeface="SOBNWE+Aptos"/>
              </a:rPr>
              <a:t>2024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19171" y="6908680"/>
            <a:ext cx="1048659" cy="173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3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>
                <a:solidFill>
                  <a:srgbClr val="000000"/>
                </a:solidFill>
                <a:latin typeface="SOBNWE+Aptos"/>
                <a:cs typeface="SOBNWE+Aptos"/>
              </a:rPr>
              <a:t>Mobile</a:t>
            </a:r>
            <a:r>
              <a:rPr sz="850" spc="-15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850" dirty="0">
                <a:solidFill>
                  <a:srgbClr val="000000"/>
                </a:solidFill>
                <a:latin typeface="SOBNWE+Aptos"/>
                <a:cs typeface="SOBNWE+Aptos"/>
              </a:rPr>
              <a:t>Sludge</a:t>
            </a:r>
            <a:r>
              <a:rPr sz="850" spc="-24" dirty="0">
                <a:solidFill>
                  <a:srgbClr val="000000"/>
                </a:solidFill>
                <a:latin typeface="SOBNWE+Aptos"/>
                <a:cs typeface="SOBNWE+Aptos"/>
              </a:rPr>
              <a:t> </a:t>
            </a:r>
            <a:r>
              <a:rPr sz="850" spc="-11" dirty="0">
                <a:solidFill>
                  <a:srgbClr val="000000"/>
                </a:solidFill>
                <a:latin typeface="SOBNWE+Aptos"/>
                <a:cs typeface="SOBNWE+Aptos"/>
              </a:rPr>
              <a:t>Plant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623752-2AEE-38E9-B8D0-DEC6E459235D}"/>
              </a:ext>
            </a:extLst>
          </p:cNvPr>
          <p:cNvSpPr/>
          <p:nvPr/>
        </p:nvSpPr>
        <p:spPr>
          <a:xfrm>
            <a:off x="5940355" y="4444617"/>
            <a:ext cx="2088232" cy="201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7A64F1-31EA-E7BD-6A7E-52C2B93441A3}"/>
              </a:ext>
            </a:extLst>
          </p:cNvPr>
          <p:cNvSpPr/>
          <p:nvPr/>
        </p:nvSpPr>
        <p:spPr>
          <a:xfrm>
            <a:off x="6074955" y="4750296"/>
            <a:ext cx="194421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68D3EA-F779-81D8-A9E0-A729C61E5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7" y="4740553"/>
            <a:ext cx="2005649" cy="648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79AE2B-5B22-9E65-7DEC-F9A557AB66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7" y="5624606"/>
            <a:ext cx="1837330" cy="7920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2368</TotalTime>
  <Words>572</Words>
  <Application>Microsoft Office PowerPoint</Application>
  <PresentationFormat>Custom</PresentationFormat>
  <Paragraphs>98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QSWELA+Aptos Bold</vt:lpstr>
      <vt:lpstr>FPIVAP+Arial Nova Cond Bold</vt:lpstr>
      <vt:lpstr>ENTQAE+Calibri</vt:lpstr>
      <vt:lpstr>SOBNWE+Aptos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sejda</dc:creator>
  <cp:lastModifiedBy>18018308288</cp:lastModifiedBy>
  <cp:revision>5</cp:revision>
  <dcterms:modified xsi:type="dcterms:W3CDTF">2024-04-04T14:08:47Z</dcterms:modified>
</cp:coreProperties>
</file>