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58400" cy="7772400"/>
  <p:notesSz cx="10058400" cy="7772400"/>
  <p:embeddedFontLst>
    <p:embeddedFont>
      <p:font typeface="Caladea" panose="020B0604020202020204" charset="0"/>
      <p:regular r:id="rId10"/>
      <p:bold r:id="rId11"/>
      <p:italic r:id="rId12"/>
      <p:boldItalic r:id="rId13"/>
    </p:embeddedFont>
    <p:embeddedFont>
      <p:font typeface="CIJNDJ+Calibri Bold" panose="020B0604020202020204" charset="0"/>
      <p:regular r:id="rId14"/>
    </p:embeddedFont>
    <p:embeddedFont>
      <p:font typeface="ESTIJH+Arial Nova Cond" panose="020B0604020202020204" charset="0"/>
      <p:regular r:id="rId15"/>
    </p:embeddedFont>
    <p:embeddedFont>
      <p:font typeface="IBNKGQ+Arial" panose="020B0604020202020204" charset="0"/>
      <p:regular r:id="rId16"/>
    </p:embeddedFont>
    <p:embeddedFont>
      <p:font typeface="KCQPGE+Calibri" panose="020B0604020202020204" charset="0"/>
      <p:regular r:id="rId17"/>
    </p:embeddedFont>
    <p:embeddedFont>
      <p:font typeface="QEGROB+Arial Nova Cond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353654-E126-4668-973B-197F8365674C}" v="7" dt="2024-03-22T18:56:18.1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238" y="6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637" y="357743"/>
            <a:ext cx="10058400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936207" y="3313463"/>
            <a:ext cx="268262" cy="317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KCQPGE+Calibri"/>
                <a:cs typeface="KCQPGE+Calibri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49700" y="3576341"/>
            <a:ext cx="393246" cy="37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5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E.F.</a:t>
            </a:r>
          </a:p>
          <a:p>
            <a:pPr marL="0" marR="0">
              <a:lnSpc>
                <a:spcPts val="1319"/>
              </a:lnSpc>
              <a:spcBef>
                <a:spcPts val="5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E.C.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49700" y="3911595"/>
            <a:ext cx="403862" cy="207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5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E.O.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49701" y="4080114"/>
            <a:ext cx="785642" cy="527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2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HYDROLYSIS</a:t>
            </a:r>
          </a:p>
          <a:p>
            <a:pPr marL="0" marR="0">
              <a:lnSpc>
                <a:spcPts val="959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ELECTROLYSIS</a:t>
            </a:r>
          </a:p>
          <a:p>
            <a:pPr marL="0" marR="0">
              <a:lnSpc>
                <a:spcPts val="959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ELECTRO-</a:t>
            </a:r>
          </a:p>
          <a:p>
            <a:pPr marL="0" marR="0">
              <a:lnSpc>
                <a:spcPts val="960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CHEMICAL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25555" y="4711737"/>
            <a:ext cx="2228880" cy="1753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68" marR="0">
              <a:lnSpc>
                <a:spcPts val="217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Seawater Hydrolyzer</a:t>
            </a:r>
          </a:p>
          <a:p>
            <a:pPr marL="0" marR="0">
              <a:lnSpc>
                <a:spcPts val="2177"/>
              </a:lnSpc>
              <a:spcBef>
                <a:spcPts val="9101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Membrane</a:t>
            </a:r>
            <a:r>
              <a:rPr sz="1800" b="1" spc="-39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BioReactor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16951" y="4727998"/>
            <a:ext cx="1386160" cy="283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3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23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PRECIPITATOR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01660" y="5588072"/>
            <a:ext cx="961092" cy="314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7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PreFilter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857729" y="6229201"/>
            <a:ext cx="1837024" cy="283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3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NF CASCADE</a:t>
            </a:r>
            <a:r>
              <a:rPr sz="1600" b="1" spc="29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 </a:t>
            </a:r>
            <a:r>
              <a:rPr sz="1600" b="1" spc="-20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FILTER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339163" y="6741870"/>
            <a:ext cx="352556" cy="258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96" marR="0">
              <a:lnSpc>
                <a:spcPts val="609"/>
              </a:lnSpc>
              <a:spcBef>
                <a:spcPts val="0"/>
              </a:spcBef>
              <a:spcAft>
                <a:spcPts val="0"/>
              </a:spcAft>
            </a:pPr>
            <a:r>
              <a:rPr sz="5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02/21/24</a:t>
            </a:r>
          </a:p>
          <a:p>
            <a:pPr marL="0" marR="0">
              <a:lnSpc>
                <a:spcPts val="609"/>
              </a:lnSpc>
              <a:spcBef>
                <a:spcPts val="518"/>
              </a:spcBef>
              <a:spcAft>
                <a:spcPts val="0"/>
              </a:spcAft>
            </a:pPr>
            <a:r>
              <a:rPr sz="5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03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865592" y="6764239"/>
            <a:ext cx="959719" cy="495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KUWAIT</a:t>
            </a:r>
          </a:p>
          <a:p>
            <a:pPr marL="0" marR="0">
              <a:lnSpc>
                <a:spcPts val="1199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DESALINATION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PORT / MARINE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554036" y="7292041"/>
            <a:ext cx="159258" cy="115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9"/>
              </a:lnSpc>
              <a:spcBef>
                <a:spcPts val="0"/>
              </a:spcBef>
              <a:spcAft>
                <a:spcPts val="0"/>
              </a:spcAft>
            </a:pPr>
            <a:r>
              <a:rPr sz="5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03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8AE200-6BDE-A723-A73F-A737F1542705}"/>
              </a:ext>
            </a:extLst>
          </p:cNvPr>
          <p:cNvSpPr/>
          <p:nvPr/>
        </p:nvSpPr>
        <p:spPr>
          <a:xfrm>
            <a:off x="5749280" y="5011246"/>
            <a:ext cx="2592288" cy="1217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C5893C-1D6A-DAF2-8ED9-80CD91FA2054}"/>
              </a:ext>
            </a:extLst>
          </p:cNvPr>
          <p:cNvSpPr/>
          <p:nvPr/>
        </p:nvSpPr>
        <p:spPr>
          <a:xfrm>
            <a:off x="6865592" y="6764239"/>
            <a:ext cx="539872" cy="146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AEEB57-4746-63BF-1FA5-717C71DAE5D2}"/>
              </a:ext>
            </a:extLst>
          </p:cNvPr>
          <p:cNvSpPr/>
          <p:nvPr/>
        </p:nvSpPr>
        <p:spPr>
          <a:xfrm>
            <a:off x="8125544" y="4607448"/>
            <a:ext cx="221660" cy="403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15BF02-5E33-6057-1C76-5CB0433B51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343" y="1653952"/>
            <a:ext cx="2332200" cy="7440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2477" y="762890"/>
            <a:ext cx="5660420" cy="406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ESTIJH+Arial Nova Cond"/>
                <a:cs typeface="ESTIJH+Arial Nova Cond"/>
              </a:rPr>
              <a:t>Innovative</a:t>
            </a:r>
            <a:r>
              <a:rPr sz="2400" spc="-18" dirty="0">
                <a:solidFill>
                  <a:srgbClr val="FFFFFF"/>
                </a:solidFill>
                <a:latin typeface="ESTIJH+Arial Nova Cond"/>
                <a:cs typeface="ESTIJH+Arial Nova Cond"/>
              </a:rPr>
              <a:t> </a:t>
            </a:r>
            <a:r>
              <a:rPr sz="2400" spc="-26" dirty="0">
                <a:solidFill>
                  <a:srgbClr val="FFFFFF"/>
                </a:solidFill>
                <a:latin typeface="ESTIJH+Arial Nova Cond"/>
                <a:cs typeface="ESTIJH+Arial Nova Cond"/>
              </a:rPr>
              <a:t>Technical</a:t>
            </a:r>
            <a:r>
              <a:rPr sz="2400" spc="18" dirty="0">
                <a:solidFill>
                  <a:srgbClr val="FFFFFF"/>
                </a:solidFill>
                <a:latin typeface="ESTIJH+Arial Nova Cond"/>
                <a:cs typeface="ESTIJH+Arial Nova Cond"/>
              </a:rPr>
              <a:t> </a:t>
            </a:r>
            <a:r>
              <a:rPr sz="2400" dirty="0">
                <a:solidFill>
                  <a:srgbClr val="FFFFFF"/>
                </a:solidFill>
                <a:latin typeface="ESTIJH+Arial Nova Cond"/>
                <a:cs typeface="ESTIJH+Arial Nova Cond"/>
              </a:rPr>
              <a:t>Solutions</a:t>
            </a:r>
            <a:r>
              <a:rPr sz="2400" spc="16" dirty="0">
                <a:solidFill>
                  <a:srgbClr val="FFFFFF"/>
                </a:solidFill>
                <a:latin typeface="ESTIJH+Arial Nova Cond"/>
                <a:cs typeface="ESTIJH+Arial Nova Cond"/>
              </a:rPr>
              <a:t> </a:t>
            </a:r>
            <a:r>
              <a:rPr sz="2400" spc="-13" dirty="0">
                <a:solidFill>
                  <a:srgbClr val="FFFFFF"/>
                </a:solidFill>
                <a:latin typeface="ESTIJH+Arial Nova Cond"/>
                <a:cs typeface="ESTIJH+Arial Nova Cond"/>
              </a:rPr>
              <a:t>to</a:t>
            </a:r>
            <a:r>
              <a:rPr sz="2400" spc="22" dirty="0">
                <a:solidFill>
                  <a:srgbClr val="FFFFFF"/>
                </a:solidFill>
                <a:latin typeface="ESTIJH+Arial Nova Cond"/>
                <a:cs typeface="ESTIJH+Arial Nova Cond"/>
              </a:rPr>
              <a:t> </a:t>
            </a:r>
            <a:r>
              <a:rPr sz="2400" dirty="0">
                <a:solidFill>
                  <a:srgbClr val="FFFFFF"/>
                </a:solidFill>
                <a:latin typeface="ESTIJH+Arial Nova Cond"/>
                <a:cs typeface="ESTIJH+Arial Nova Cond"/>
              </a:rPr>
              <a:t>Desalination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66773" y="762564"/>
            <a:ext cx="2395499" cy="52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CIJNDJ+Calibri Bold"/>
                <a:cs typeface="CIJNDJ+Calibri Bold"/>
              </a:rPr>
              <a:t>Through</a:t>
            </a:r>
            <a:r>
              <a:rPr sz="1600" b="1" spc="47" dirty="0">
                <a:solidFill>
                  <a:srgbClr val="FFFFFF"/>
                </a:solidFill>
                <a:latin typeface="CIJNDJ+Calibri Bold"/>
                <a:cs typeface="CIJNDJ+Calibri 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IJNDJ+Calibri Bold"/>
                <a:cs typeface="CIJNDJ+Calibri Bold"/>
              </a:rPr>
              <a:t>Cyber</a:t>
            </a:r>
            <a:r>
              <a:rPr sz="1600" b="1" spc="50" dirty="0">
                <a:solidFill>
                  <a:srgbClr val="FFFFFF"/>
                </a:solidFill>
                <a:latin typeface="CIJNDJ+Calibri Bold"/>
                <a:cs typeface="CIJNDJ+Calibri Bold"/>
              </a:rPr>
              <a:t> </a:t>
            </a:r>
            <a:r>
              <a:rPr sz="1600" b="1" spc="-14" dirty="0">
                <a:solidFill>
                  <a:srgbClr val="FFFFFF"/>
                </a:solidFill>
                <a:latin typeface="CIJNDJ+Calibri Bold"/>
                <a:cs typeface="CIJNDJ+Calibri Bold"/>
              </a:rPr>
              <a:t>Enviro</a:t>
            </a:r>
            <a:r>
              <a:rPr sz="1600" b="1" spc="52" dirty="0">
                <a:solidFill>
                  <a:srgbClr val="FFFFFF"/>
                </a:solidFill>
                <a:latin typeface="CIJNDJ+Calibri Bold"/>
                <a:cs typeface="CIJNDJ+Calibri Bold"/>
              </a:rPr>
              <a:t> </a:t>
            </a:r>
            <a:r>
              <a:rPr sz="1600" b="1" spc="-36" dirty="0">
                <a:solidFill>
                  <a:srgbClr val="FFFFFF"/>
                </a:solidFill>
                <a:latin typeface="CIJNDJ+Calibri Bold"/>
                <a:cs typeface="CIJNDJ+Calibri Bold"/>
              </a:rPr>
              <a:t>Tech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CIJNDJ+Calibri Bold"/>
                <a:cs typeface="CIJNDJ+Calibri Bold"/>
              </a:rPr>
              <a:t>&amp; Delta Environmental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28085" y="5038962"/>
            <a:ext cx="3241504" cy="283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3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ESTIJH+Arial Nova Cond"/>
                <a:cs typeface="ESTIJH+Arial Nova Cond"/>
              </a:rPr>
              <a:t>DELIVERED </a:t>
            </a:r>
            <a:r>
              <a:rPr sz="1600" spc="-10" dirty="0">
                <a:solidFill>
                  <a:srgbClr val="FFFFFF"/>
                </a:solidFill>
                <a:latin typeface="ESTIJH+Arial Nova Cond"/>
                <a:cs typeface="ESTIJH+Arial Nova Cond"/>
              </a:rPr>
              <a:t>DIRECT</a:t>
            </a:r>
            <a:r>
              <a:rPr sz="1600" spc="13" dirty="0">
                <a:solidFill>
                  <a:srgbClr val="FFFFFF"/>
                </a:solidFill>
                <a:latin typeface="ESTIJH+Arial Nova Cond"/>
                <a:cs typeface="ESTIJH+Arial Nova Cond"/>
              </a:rPr>
              <a:t> </a:t>
            </a:r>
            <a:r>
              <a:rPr sz="1600" spc="-67" dirty="0">
                <a:solidFill>
                  <a:srgbClr val="FFFFFF"/>
                </a:solidFill>
                <a:latin typeface="ESTIJH+Arial Nova Cond"/>
                <a:cs typeface="ESTIJH+Arial Nova Cond"/>
              </a:rPr>
              <a:t>TO</a:t>
            </a:r>
            <a:r>
              <a:rPr sz="1600" spc="62" dirty="0">
                <a:solidFill>
                  <a:srgbClr val="FFFFFF"/>
                </a:solidFill>
                <a:latin typeface="ESTIJH+Arial Nova Cond"/>
                <a:cs typeface="ESTIJH+Arial Nova Cond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ESTIJH+Arial Nova Cond"/>
                <a:cs typeface="ESTIJH+Arial Nova Cond"/>
              </a:rPr>
              <a:t>YOUR</a:t>
            </a:r>
            <a:r>
              <a:rPr sz="1600" spc="32" dirty="0">
                <a:solidFill>
                  <a:srgbClr val="FFFFFF"/>
                </a:solidFill>
                <a:latin typeface="ESTIJH+Arial Nova Cond"/>
                <a:cs typeface="ESTIJH+Arial Nova Cond"/>
              </a:rPr>
              <a:t> </a:t>
            </a:r>
            <a:r>
              <a:rPr sz="1600" spc="-22" dirty="0">
                <a:solidFill>
                  <a:srgbClr val="FFFFFF"/>
                </a:solidFill>
                <a:latin typeface="ESTIJH+Arial Nova Cond"/>
                <a:cs typeface="ESTIJH+Arial Nova Cond"/>
              </a:rPr>
              <a:t>FAUCET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39163" y="6741870"/>
            <a:ext cx="352556" cy="258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96" marR="0">
              <a:lnSpc>
                <a:spcPts val="609"/>
              </a:lnSpc>
              <a:spcBef>
                <a:spcPts val="0"/>
              </a:spcBef>
              <a:spcAft>
                <a:spcPts val="0"/>
              </a:spcAft>
            </a:pPr>
            <a:r>
              <a:rPr sz="5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02/21/24</a:t>
            </a:r>
          </a:p>
          <a:p>
            <a:pPr marL="0" marR="0">
              <a:lnSpc>
                <a:spcPts val="609"/>
              </a:lnSpc>
              <a:spcBef>
                <a:spcPts val="518"/>
              </a:spcBef>
              <a:spcAft>
                <a:spcPts val="0"/>
              </a:spcAft>
            </a:pPr>
            <a:r>
              <a:rPr sz="5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02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65592" y="6764239"/>
            <a:ext cx="959719" cy="495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KUWAIT</a:t>
            </a:r>
          </a:p>
          <a:p>
            <a:pPr marL="0" marR="0">
              <a:lnSpc>
                <a:spcPts val="1199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DESALINATION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PORT / MARINE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554036" y="7292041"/>
            <a:ext cx="159258" cy="115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9"/>
              </a:lnSpc>
              <a:spcBef>
                <a:spcPts val="0"/>
              </a:spcBef>
              <a:spcAft>
                <a:spcPts val="0"/>
              </a:spcAft>
            </a:pPr>
            <a:r>
              <a:rPr sz="5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2AC8CD-5C60-BDA2-FF40-47266F095567}"/>
              </a:ext>
            </a:extLst>
          </p:cNvPr>
          <p:cNvSpPr/>
          <p:nvPr/>
        </p:nvSpPr>
        <p:spPr>
          <a:xfrm>
            <a:off x="6865592" y="6741870"/>
            <a:ext cx="539872" cy="168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14BB7C-E614-F883-8AE3-5E5C34DEBFC1}"/>
              </a:ext>
            </a:extLst>
          </p:cNvPr>
          <p:cNvSpPr/>
          <p:nvPr/>
        </p:nvSpPr>
        <p:spPr>
          <a:xfrm>
            <a:off x="7066773" y="762564"/>
            <a:ext cx="2272390" cy="5293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3AAA81-09C9-9B87-4441-753AB7B55D38}"/>
              </a:ext>
            </a:extLst>
          </p:cNvPr>
          <p:cNvSpPr txBox="1"/>
          <p:nvPr/>
        </p:nvSpPr>
        <p:spPr>
          <a:xfrm>
            <a:off x="7189440" y="861864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Aptos" panose="020B0004020202020204" pitchFamily="34" charset="0"/>
              </a:rPr>
              <a:t>Complete BTEX Removal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Aptos" panose="020B0004020202020204" pitchFamily="34" charset="0"/>
              </a:rPr>
              <a:t>In Desalination Unit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67C9E5-6E3C-9BCE-E95F-701A8EB13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37" y="1279375"/>
            <a:ext cx="2325825" cy="7920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93946" y="764257"/>
            <a:ext cx="951343" cy="343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FFFFFF"/>
                </a:solidFill>
                <a:latin typeface="QEGROB+Arial Nova Cond Bold"/>
                <a:cs typeface="QEGROB+Arial Nova Cond Bold"/>
              </a:rPr>
              <a:t>NiFe-CuCo LDH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FFFFFF"/>
                </a:solidFill>
                <a:latin typeface="QEGROB+Arial Nova Cond Bold"/>
                <a:cs typeface="QEGROB+Arial Nova Cond Bold"/>
              </a:rPr>
              <a:t>Electrocatalyst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57700" y="1195549"/>
            <a:ext cx="1340299" cy="191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Heavy</a:t>
            </a:r>
            <a:r>
              <a:rPr sz="1000" spc="15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Metal</a:t>
            </a:r>
            <a:r>
              <a:rPr sz="1000" spc="15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Precipitate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93946" y="1221489"/>
            <a:ext cx="1086360" cy="191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FFFFFF"/>
                </a:solidFill>
                <a:latin typeface="QEGROB+Arial Nova Cond Bold"/>
                <a:cs typeface="QEGROB+Arial Nova Cond Bold"/>
              </a:rPr>
              <a:t>Electro Hydrolysis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05030" y="1482547"/>
            <a:ext cx="2183561" cy="113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SPECS</a:t>
            </a:r>
            <a:r>
              <a:rPr sz="1000" b="1" spc="13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–</a:t>
            </a:r>
            <a:r>
              <a:rPr sz="1000" spc="-11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200" b="1" dirty="0">
                <a:solidFill>
                  <a:srgbClr val="1F497D"/>
                </a:solidFill>
                <a:latin typeface="QEGROB+Arial Nova Cond Bold"/>
                <a:cs typeface="QEGROB+Arial Nova Cond Bold"/>
              </a:rPr>
              <a:t>Membrane</a:t>
            </a:r>
            <a:r>
              <a:rPr sz="1200" b="1" spc="13" dirty="0">
                <a:solidFill>
                  <a:srgbClr val="1F497D"/>
                </a:solidFill>
                <a:latin typeface="QEGROB+Arial Nova Cond Bold"/>
                <a:cs typeface="QEGROB+Arial Nova Cond Bold"/>
              </a:rPr>
              <a:t> </a:t>
            </a:r>
            <a:r>
              <a:rPr sz="1200" b="1" dirty="0">
                <a:solidFill>
                  <a:srgbClr val="1F497D"/>
                </a:solidFill>
                <a:latin typeface="QEGROB+Arial Nova Cond Bold"/>
                <a:cs typeface="QEGROB+Arial Nova Cond Bold"/>
              </a:rPr>
              <a:t>BioReactor</a:t>
            </a:r>
          </a:p>
          <a:p>
            <a:pPr marL="0" marR="0">
              <a:lnSpc>
                <a:spcPts val="120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Severely</a:t>
            </a:r>
            <a:r>
              <a:rPr sz="1000" spc="35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Reduced</a:t>
            </a:r>
            <a:r>
              <a:rPr sz="1000" spc="11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Footprint</a:t>
            </a:r>
          </a:p>
          <a:p>
            <a:pPr marL="0" marR="0">
              <a:lnSpc>
                <a:spcPts val="1199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0.07 kWh/m3</a:t>
            </a:r>
            <a:r>
              <a:rPr sz="1000" spc="281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or</a:t>
            </a:r>
            <a:r>
              <a:rPr sz="1000" spc="1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10 times</a:t>
            </a:r>
            <a:r>
              <a:rPr sz="1000" spc="33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lower</a:t>
            </a:r>
            <a:r>
              <a:rPr sz="1000" spc="21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SWRO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Modular/Scalable</a:t>
            </a:r>
            <a:r>
              <a:rPr sz="1000" spc="51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Limitless</a:t>
            </a:r>
            <a:r>
              <a:rPr sz="1000" spc="34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Flow</a:t>
            </a:r>
            <a:r>
              <a:rPr sz="1000" spc="13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Rate</a:t>
            </a:r>
          </a:p>
          <a:p>
            <a:pPr marL="0" marR="0">
              <a:lnSpc>
                <a:spcPts val="1199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65% Energy</a:t>
            </a:r>
            <a:r>
              <a:rPr sz="1000" spc="15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Savings</a:t>
            </a:r>
            <a:r>
              <a:rPr sz="1000" spc="14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on</a:t>
            </a:r>
            <a:r>
              <a:rPr sz="1000" spc="-17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Aeration</a:t>
            </a:r>
            <a:r>
              <a:rPr sz="1000" spc="1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Energy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Lowest OPEX –</a:t>
            </a:r>
            <a:r>
              <a:rPr sz="1000" spc="-13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Highest</a:t>
            </a:r>
            <a:r>
              <a:rPr sz="1000" spc="29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Performance</a:t>
            </a:r>
          </a:p>
          <a:p>
            <a:pPr marL="0" marR="0">
              <a:lnSpc>
                <a:spcPts val="1199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Low</a:t>
            </a:r>
            <a:r>
              <a:rPr sz="1000" spc="-19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Maintenance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84966" y="1531288"/>
            <a:ext cx="1126791" cy="222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SPECS</a:t>
            </a:r>
            <a:r>
              <a:rPr sz="1000" b="1" spc="13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–</a:t>
            </a:r>
            <a:r>
              <a:rPr sz="1000" spc="-1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200" b="1" dirty="0">
                <a:solidFill>
                  <a:srgbClr val="1F497D"/>
                </a:solidFill>
                <a:latin typeface="QEGROB+Arial Nova Cond Bold"/>
                <a:cs typeface="QEGROB+Arial Nova Cond Bold"/>
              </a:rPr>
              <a:t>Prefilter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22301" y="1531288"/>
            <a:ext cx="2024616" cy="11370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SPECS</a:t>
            </a:r>
            <a:r>
              <a:rPr sz="1000" b="1" spc="13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–</a:t>
            </a:r>
            <a:r>
              <a:rPr sz="1000" spc="-1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200" b="1" dirty="0">
                <a:solidFill>
                  <a:srgbClr val="1F497D"/>
                </a:solidFill>
                <a:latin typeface="QEGROB+Arial Nova Cond Bold"/>
                <a:cs typeface="QEGROB+Arial Nova Cond Bold"/>
              </a:rPr>
              <a:t>Seawater</a:t>
            </a:r>
            <a:r>
              <a:rPr sz="1200" b="1" spc="24" dirty="0">
                <a:solidFill>
                  <a:srgbClr val="1F497D"/>
                </a:solidFill>
                <a:latin typeface="QEGROB+Arial Nova Cond Bold"/>
                <a:cs typeface="QEGROB+Arial Nova Cond Bold"/>
              </a:rPr>
              <a:t> </a:t>
            </a:r>
            <a:r>
              <a:rPr sz="1200" b="1" dirty="0">
                <a:solidFill>
                  <a:srgbClr val="1F497D"/>
                </a:solidFill>
                <a:latin typeface="QEGROB+Arial Nova Cond Bold"/>
                <a:cs typeface="QEGROB+Arial Nova Cond Bold"/>
              </a:rPr>
              <a:t>Hydrolyzer</a:t>
            </a:r>
          </a:p>
          <a:p>
            <a:pPr marL="0" marR="0">
              <a:lnSpc>
                <a:spcPts val="120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5-7</a:t>
            </a:r>
            <a:r>
              <a:rPr sz="1000" spc="-11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log reduction</a:t>
            </a:r>
            <a:r>
              <a:rPr sz="1000" spc="2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contaminants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3KWhr</a:t>
            </a:r>
            <a:r>
              <a:rPr sz="1000" spc="18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Energy</a:t>
            </a:r>
            <a:r>
              <a:rPr sz="1000" spc="15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Consumption</a:t>
            </a:r>
          </a:p>
          <a:p>
            <a:pPr marL="0" marR="0">
              <a:lnSpc>
                <a:spcPts val="1199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Modular/Scalable</a:t>
            </a:r>
            <a:r>
              <a:rPr sz="1000" spc="51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58</a:t>
            </a:r>
            <a:r>
              <a:rPr sz="1000" spc="-17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mm3m day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95% Energy</a:t>
            </a:r>
            <a:r>
              <a:rPr sz="1000" spc="15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Savings</a:t>
            </a:r>
            <a:r>
              <a:rPr sz="1000" spc="14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vs SWRO</a:t>
            </a:r>
          </a:p>
          <a:p>
            <a:pPr marL="0" marR="0">
              <a:lnSpc>
                <a:spcPts val="1199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Lowest OPEX –</a:t>
            </a:r>
            <a:r>
              <a:rPr sz="1000" spc="-13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Highest</a:t>
            </a:r>
            <a:r>
              <a:rPr sz="1000" spc="29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Performance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No</a:t>
            </a:r>
            <a:r>
              <a:rPr sz="1000" spc="19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Moving</a:t>
            </a:r>
            <a:r>
              <a:rPr sz="1000" spc="12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Parts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45464" y="1579592"/>
            <a:ext cx="589358" cy="191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SPECS</a:t>
            </a:r>
            <a:r>
              <a:rPr sz="1000" b="1" spc="13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–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316401" y="1554207"/>
            <a:ext cx="881804" cy="222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1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1F497D"/>
                </a:solidFill>
                <a:latin typeface="QEGROB+Arial Nova Cond Bold"/>
                <a:cs typeface="QEGROB+Arial Nova Cond Bold"/>
              </a:rPr>
              <a:t>Precipitator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84966" y="1715224"/>
            <a:ext cx="1689865" cy="1105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1 minute</a:t>
            </a:r>
            <a:r>
              <a:rPr sz="1000" spc="1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Clean</a:t>
            </a:r>
            <a:r>
              <a:rPr sz="1000" spc="35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Cycle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Automated Self</a:t>
            </a:r>
            <a:r>
              <a:rPr sz="1000" spc="23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Cleaning</a:t>
            </a:r>
          </a:p>
          <a:p>
            <a:pPr marL="0" marR="0">
              <a:lnSpc>
                <a:spcPts val="1199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1.6</a:t>
            </a:r>
            <a:r>
              <a:rPr sz="1000" spc="-12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bar</a:t>
            </a:r>
            <a:r>
              <a:rPr sz="1000" spc="23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Operation</a:t>
            </a:r>
            <a:r>
              <a:rPr sz="1000" spc="11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/ Pump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&lt;0.25</a:t>
            </a:r>
            <a:r>
              <a:rPr sz="1000" spc="-22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Reject</a:t>
            </a:r>
            <a:r>
              <a:rPr sz="1000" spc="28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Rate / Water</a:t>
            </a:r>
          </a:p>
          <a:p>
            <a:pPr marL="0" marR="0">
              <a:lnSpc>
                <a:spcPts val="1199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Min.</a:t>
            </a:r>
            <a:r>
              <a:rPr sz="1000" spc="23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5000</a:t>
            </a:r>
            <a:r>
              <a:rPr sz="1000" spc="-2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m3/hr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90% Energy</a:t>
            </a:r>
            <a:r>
              <a:rPr sz="1000" spc="15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Savings</a:t>
            </a:r>
            <a:r>
              <a:rPr sz="1000" spc="14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vs SWRO</a:t>
            </a:r>
          </a:p>
          <a:p>
            <a:pPr marL="0" marR="0">
              <a:lnSpc>
                <a:spcPts val="1199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Zero</a:t>
            </a:r>
            <a:r>
              <a:rPr sz="1000" spc="11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Solid Waste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845464" y="1738076"/>
            <a:ext cx="1696541" cy="1257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Colloid</a:t>
            </a:r>
            <a:r>
              <a:rPr sz="1000" spc="32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Destruction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Cyanide</a:t>
            </a:r>
            <a:r>
              <a:rPr sz="1000" spc="22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Destruction</a:t>
            </a:r>
          </a:p>
          <a:p>
            <a:pPr marL="0" marR="0">
              <a:lnSpc>
                <a:spcPts val="1199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Electro</a:t>
            </a:r>
            <a:r>
              <a:rPr sz="1000" spc="22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Magnetic</a:t>
            </a:r>
            <a:r>
              <a:rPr sz="1000" spc="33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Field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RadioActive</a:t>
            </a:r>
            <a:r>
              <a:rPr sz="1000" spc="2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Removal</a:t>
            </a:r>
          </a:p>
          <a:p>
            <a:pPr marL="0" marR="0">
              <a:lnSpc>
                <a:spcPts val="1199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Removal</a:t>
            </a:r>
            <a:r>
              <a:rPr sz="1000" spc="16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Magnesium/Calcium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Complex</a:t>
            </a:r>
            <a:r>
              <a:rPr sz="1000" spc="26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Metal</a:t>
            </a:r>
            <a:r>
              <a:rPr sz="1000" spc="25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Oxide</a:t>
            </a:r>
            <a:r>
              <a:rPr sz="1000" spc="12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Removal</a:t>
            </a:r>
          </a:p>
          <a:p>
            <a:pPr marL="0" marR="0">
              <a:lnSpc>
                <a:spcPts val="1199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Nitrate</a:t>
            </a:r>
            <a:r>
              <a:rPr sz="1000" spc="21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Destruction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Low</a:t>
            </a:r>
            <a:r>
              <a:rPr sz="1000" spc="-19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OPEX</a:t>
            </a:r>
            <a:r>
              <a:rPr sz="1000" spc="23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costs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84966" y="2782059"/>
            <a:ext cx="1579766" cy="191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USD</a:t>
            </a:r>
            <a:r>
              <a:rPr sz="1000" spc="275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0.10</a:t>
            </a:r>
            <a:r>
              <a:rPr sz="1000" spc="-2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cents</a:t>
            </a:r>
            <a:r>
              <a:rPr sz="1000" spc="23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per</a:t>
            </a:r>
            <a:r>
              <a:rPr sz="1000" spc="1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KW/hrv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846764" y="3253474"/>
            <a:ext cx="2649478" cy="530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75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FF0000"/>
                </a:solidFill>
                <a:latin typeface="QEGROB+Arial Nova Cond Bold"/>
                <a:cs typeface="QEGROB+Arial Nova Cond Bold"/>
              </a:rPr>
              <a:t>CONFIDENTIAL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336144" y="3819964"/>
            <a:ext cx="131770" cy="99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3"/>
              </a:lnSpc>
              <a:spcBef>
                <a:spcPts val="0"/>
              </a:spcBef>
              <a:spcAft>
                <a:spcPts val="0"/>
              </a:spcAft>
            </a:pPr>
            <a:r>
              <a:rPr sz="400" dirty="0">
                <a:solidFill>
                  <a:srgbClr val="000000"/>
                </a:solidFill>
                <a:latin typeface="KCQPGE+Calibri"/>
                <a:cs typeface="KCQPGE+Calibri"/>
              </a:rPr>
              <a:t>NF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73209" y="3931508"/>
            <a:ext cx="5811240" cy="86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7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BNKGQ+Arial"/>
                <a:cs typeface="IBNKGQ+Arial"/>
              </a:rPr>
              <a:t>•</a:t>
            </a:r>
            <a:r>
              <a:rPr sz="1800" spc="1230" dirty="0">
                <a:solidFill>
                  <a:srgbClr val="000000"/>
                </a:solidFill>
                <a:latin typeface="Caladea"/>
                <a:cs typeface="Caladea"/>
              </a:rPr>
              <a:t> </a:t>
            </a: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Non</a:t>
            </a:r>
            <a:r>
              <a:rPr sz="1800" spc="11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spc="-13" dirty="0">
                <a:solidFill>
                  <a:srgbClr val="000000"/>
                </a:solidFill>
                <a:latin typeface="ESTIJH+Arial Nova Cond"/>
                <a:cs typeface="ESTIJH+Arial Nova Cond"/>
              </a:rPr>
              <a:t>SWRO</a:t>
            </a:r>
            <a:r>
              <a:rPr sz="1800" spc="3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system</a:t>
            </a:r>
            <a:r>
              <a:rPr sz="1800" spc="38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is 70%</a:t>
            </a:r>
            <a:r>
              <a:rPr sz="1800" spc="16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lower</a:t>
            </a:r>
            <a:r>
              <a:rPr sz="1800" spc="21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Maintenance than </a:t>
            </a:r>
            <a:r>
              <a:rPr sz="1800" spc="-13" dirty="0">
                <a:solidFill>
                  <a:srgbClr val="000000"/>
                </a:solidFill>
                <a:latin typeface="ESTIJH+Arial Nova Cond"/>
                <a:cs typeface="ESTIJH+Arial Nova Cond"/>
              </a:rPr>
              <a:t>SWRO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BNKGQ+Arial"/>
                <a:cs typeface="IBNKGQ+Arial"/>
              </a:rPr>
              <a:t>•</a:t>
            </a:r>
            <a:r>
              <a:rPr sz="1800" spc="1230" dirty="0">
                <a:solidFill>
                  <a:srgbClr val="000000"/>
                </a:solidFill>
                <a:latin typeface="Caladea"/>
                <a:cs typeface="Caladea"/>
              </a:rPr>
              <a:t> </a:t>
            </a: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Non</a:t>
            </a:r>
            <a:r>
              <a:rPr sz="1800" spc="11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spc="-13" dirty="0">
                <a:solidFill>
                  <a:srgbClr val="000000"/>
                </a:solidFill>
                <a:latin typeface="ESTIJH+Arial Nova Cond"/>
                <a:cs typeface="ESTIJH+Arial Nova Cond"/>
              </a:rPr>
              <a:t>SWRO</a:t>
            </a:r>
            <a:r>
              <a:rPr sz="1800" spc="3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system</a:t>
            </a:r>
            <a:r>
              <a:rPr sz="1800" spc="38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is 20 – 29% lower Energy Consumption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BNKGQ+Arial"/>
                <a:cs typeface="IBNKGQ+Arial"/>
              </a:rPr>
              <a:t>•</a:t>
            </a:r>
            <a:r>
              <a:rPr sz="1800" spc="1230" dirty="0">
                <a:solidFill>
                  <a:srgbClr val="000000"/>
                </a:solidFill>
                <a:latin typeface="Caladea"/>
                <a:cs typeface="Caladea"/>
              </a:rPr>
              <a:t> </a:t>
            </a: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Non</a:t>
            </a:r>
            <a:r>
              <a:rPr sz="1800" spc="11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spc="-13" dirty="0">
                <a:solidFill>
                  <a:srgbClr val="000000"/>
                </a:solidFill>
                <a:latin typeface="ESTIJH+Arial Nova Cond"/>
                <a:cs typeface="ESTIJH+Arial Nova Cond"/>
              </a:rPr>
              <a:t>SWRO</a:t>
            </a:r>
            <a:r>
              <a:rPr sz="1800" spc="3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system</a:t>
            </a:r>
            <a:r>
              <a:rPr sz="1800" spc="38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is HIGHER</a:t>
            </a:r>
            <a:r>
              <a:rPr sz="1800" spc="2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water</a:t>
            </a:r>
            <a:r>
              <a:rPr sz="1800" spc="19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quality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754054" y="4258739"/>
            <a:ext cx="2070543" cy="1105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SPECS</a:t>
            </a:r>
            <a:r>
              <a:rPr sz="1000" b="1" spc="13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–</a:t>
            </a:r>
            <a:r>
              <a:rPr sz="1000" spc="-11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b="1" dirty="0">
                <a:solidFill>
                  <a:srgbClr val="1F497D"/>
                </a:solidFill>
                <a:latin typeface="QEGROB+Arial Nova Cond Bold"/>
                <a:cs typeface="QEGROB+Arial Nova Cond Bold"/>
              </a:rPr>
              <a:t>High</a:t>
            </a:r>
            <a:r>
              <a:rPr sz="1000" b="1" spc="-13" dirty="0">
                <a:solidFill>
                  <a:srgbClr val="1F497D"/>
                </a:solidFill>
                <a:latin typeface="QEGROB+Arial Nova Cond Bold"/>
                <a:cs typeface="QEGROB+Arial Nova Cond Bold"/>
              </a:rPr>
              <a:t> </a:t>
            </a:r>
            <a:r>
              <a:rPr sz="1000" b="1" dirty="0">
                <a:solidFill>
                  <a:srgbClr val="1F497D"/>
                </a:solidFill>
                <a:latin typeface="QEGROB+Arial Nova Cond Bold"/>
                <a:cs typeface="QEGROB+Arial Nova Cond Bold"/>
              </a:rPr>
              <a:t>NF Cascaded Filtration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Severely</a:t>
            </a:r>
            <a:r>
              <a:rPr sz="1000" spc="35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Reduced</a:t>
            </a:r>
            <a:r>
              <a:rPr sz="1000" spc="11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Footprint</a:t>
            </a:r>
          </a:p>
          <a:p>
            <a:pPr marL="0" marR="0">
              <a:lnSpc>
                <a:spcPts val="1199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No</a:t>
            </a:r>
            <a:r>
              <a:rPr sz="1000" spc="19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Moving</a:t>
            </a:r>
            <a:r>
              <a:rPr sz="1000" spc="12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Parts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Modular/Scalable</a:t>
            </a:r>
            <a:r>
              <a:rPr sz="1000" spc="51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Limitless</a:t>
            </a:r>
            <a:r>
              <a:rPr sz="1000" spc="34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Flow</a:t>
            </a:r>
            <a:r>
              <a:rPr sz="1000" spc="13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Rate</a:t>
            </a:r>
          </a:p>
          <a:p>
            <a:pPr marL="0" marR="0">
              <a:lnSpc>
                <a:spcPts val="1199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90% Energy</a:t>
            </a:r>
            <a:r>
              <a:rPr sz="1000" spc="15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savings</a:t>
            </a:r>
            <a:r>
              <a:rPr sz="1000" spc="35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over SWRO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Lowest OPEX –</a:t>
            </a:r>
            <a:r>
              <a:rPr sz="1000" spc="-13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Highest</a:t>
            </a:r>
            <a:r>
              <a:rPr sz="1000" spc="29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Performance</a:t>
            </a:r>
          </a:p>
          <a:p>
            <a:pPr marL="0" marR="0">
              <a:lnSpc>
                <a:spcPts val="1199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Low</a:t>
            </a:r>
            <a:r>
              <a:rPr sz="1000" spc="-19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Maintenance</a:t>
            </a:r>
            <a:r>
              <a:rPr sz="1000" spc="31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0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- Automated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73209" y="4754376"/>
            <a:ext cx="4674767" cy="314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7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BNKGQ+Arial"/>
                <a:cs typeface="IBNKGQ+Arial"/>
              </a:rPr>
              <a:t>•</a:t>
            </a:r>
            <a:r>
              <a:rPr sz="1800" spc="1230" dirty="0">
                <a:solidFill>
                  <a:srgbClr val="000000"/>
                </a:solidFill>
                <a:latin typeface="Caladea"/>
                <a:cs typeface="Caladea"/>
              </a:rPr>
              <a:t> </a:t>
            </a: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Non</a:t>
            </a:r>
            <a:r>
              <a:rPr sz="1800" spc="11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spc="-13" dirty="0">
                <a:solidFill>
                  <a:srgbClr val="000000"/>
                </a:solidFill>
                <a:latin typeface="ESTIJH+Arial Nova Cond"/>
                <a:cs typeface="ESTIJH+Arial Nova Cond"/>
              </a:rPr>
              <a:t>SWRO</a:t>
            </a:r>
            <a:r>
              <a:rPr sz="1800" spc="3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system</a:t>
            </a:r>
            <a:r>
              <a:rPr sz="1800" spc="38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is Automated</a:t>
            </a:r>
            <a:r>
              <a:rPr sz="1800" spc="3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Self</a:t>
            </a:r>
            <a:r>
              <a:rPr sz="1800" spc="24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Cleaning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73209" y="5046265"/>
            <a:ext cx="232432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IBNKGQ+Arial"/>
                <a:cs typeface="IBNKGQ+Arial"/>
              </a:rPr>
              <a:t>•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59740" y="5028740"/>
            <a:ext cx="5752519" cy="314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7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Non</a:t>
            </a:r>
            <a:r>
              <a:rPr sz="1800" spc="11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spc="-13" dirty="0">
                <a:solidFill>
                  <a:srgbClr val="000000"/>
                </a:solidFill>
                <a:latin typeface="ESTIJH+Arial Nova Cond"/>
                <a:cs typeface="ESTIJH+Arial Nova Cond"/>
              </a:rPr>
              <a:t>SWRO</a:t>
            </a:r>
            <a:r>
              <a:rPr sz="1800" spc="3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system</a:t>
            </a:r>
            <a:r>
              <a:rPr sz="1800" spc="38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is Chemical</a:t>
            </a:r>
            <a:r>
              <a:rPr sz="1800" spc="12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Free except final</a:t>
            </a:r>
            <a:r>
              <a:rPr sz="1800" spc="15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spc="-11" dirty="0">
                <a:solidFill>
                  <a:srgbClr val="000000"/>
                </a:solidFill>
                <a:latin typeface="ESTIJH+Arial Nova Cond"/>
                <a:cs typeface="ESTIJH+Arial Nova Cond"/>
              </a:rPr>
              <a:t>Polish</a:t>
            </a:r>
            <a:r>
              <a:rPr sz="1800" spc="36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on </a:t>
            </a:r>
            <a:r>
              <a:rPr sz="1800" spc="-1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NF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73221" y="5303016"/>
            <a:ext cx="6421283" cy="878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5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Complete</a:t>
            </a:r>
            <a:r>
              <a:rPr sz="1100" spc="-15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Electrical</a:t>
            </a:r>
            <a:r>
              <a:rPr sz="1100" spc="-23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Drawings</a:t>
            </a:r>
            <a:r>
              <a:rPr sz="1100" spc="-39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Off Siemens</a:t>
            </a:r>
            <a:r>
              <a:rPr sz="1100" spc="-25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PLC</a:t>
            </a:r>
            <a:r>
              <a:rPr sz="1100" spc="-14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with Full</a:t>
            </a:r>
            <a:r>
              <a:rPr sz="1100" spc="-27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Dimensional</a:t>
            </a:r>
            <a:r>
              <a:rPr sz="1100" spc="-36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and</a:t>
            </a:r>
            <a:r>
              <a:rPr sz="1100" spc="-17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Feed</a:t>
            </a:r>
            <a:r>
              <a:rPr sz="1100" spc="-13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Water Quality</a:t>
            </a:r>
            <a:r>
              <a:rPr sz="1100" spc="-46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predicated</a:t>
            </a:r>
            <a:r>
              <a:rPr sz="1100" spc="-15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on</a:t>
            </a:r>
            <a:r>
              <a:rPr sz="1100" spc="-17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valid</a:t>
            </a:r>
          </a:p>
          <a:p>
            <a:pPr marL="0" marR="0">
              <a:lnSpc>
                <a:spcPts val="1320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PO and supplication</a:t>
            </a:r>
            <a:r>
              <a:rPr sz="1100" spc="-15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of the</a:t>
            </a:r>
            <a:r>
              <a:rPr sz="1100" spc="-14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quality</a:t>
            </a:r>
            <a:r>
              <a:rPr sz="1100" spc="-23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of the</a:t>
            </a:r>
            <a:r>
              <a:rPr sz="1100" spc="-14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raw</a:t>
            </a:r>
            <a:r>
              <a:rPr sz="1100" spc="-23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water,</a:t>
            </a:r>
            <a:r>
              <a:rPr sz="1100" spc="-16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including</a:t>
            </a:r>
            <a:r>
              <a:rPr sz="1100" spc="-13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salinity,</a:t>
            </a:r>
            <a:r>
              <a:rPr sz="1100" spc="-15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TDS [Total</a:t>
            </a:r>
            <a:r>
              <a:rPr sz="1100" spc="-24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Dissolved</a:t>
            </a:r>
            <a:r>
              <a:rPr sz="1100" spc="-15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Solids],</a:t>
            </a:r>
            <a:r>
              <a:rPr sz="1100" spc="-17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organic</a:t>
            </a:r>
          </a:p>
          <a:p>
            <a:pPr marL="0" marR="0">
              <a:lnSpc>
                <a:spcPts val="132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loading,</a:t>
            </a:r>
            <a:r>
              <a:rPr sz="1100" spc="-28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energy</a:t>
            </a:r>
            <a:r>
              <a:rPr sz="1100" spc="-24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costs,</a:t>
            </a:r>
            <a:r>
              <a:rPr sz="1100" spc="19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regulatory</a:t>
            </a:r>
            <a:r>
              <a:rPr sz="1100" spc="-34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compliance,</a:t>
            </a:r>
            <a:r>
              <a:rPr sz="1100" spc="-15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and scale of operation</a:t>
            </a:r>
            <a:r>
              <a:rPr sz="1100" spc="-38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results.</a:t>
            </a:r>
            <a:r>
              <a:rPr sz="1100" spc="305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Order</a:t>
            </a:r>
            <a:r>
              <a:rPr sz="1100" spc="-32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requirements</a:t>
            </a:r>
            <a:r>
              <a:rPr sz="1100" spc="-24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can specify the</a:t>
            </a:r>
          </a:p>
          <a:p>
            <a:pPr marL="0" marR="0">
              <a:lnSpc>
                <a:spcPts val="131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process evaluation</a:t>
            </a:r>
            <a:r>
              <a:rPr sz="1100" spc="-38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software to verify</a:t>
            </a:r>
            <a:r>
              <a:rPr sz="1100" spc="-25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the</a:t>
            </a:r>
            <a:r>
              <a:rPr sz="1100" spc="-14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compatibility,</a:t>
            </a:r>
            <a:r>
              <a:rPr sz="1100" spc="-26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flow rates,</a:t>
            </a:r>
            <a:r>
              <a:rPr sz="1100" spc="-16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and water quality</a:t>
            </a:r>
            <a:r>
              <a:rPr sz="1100" spc="-23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based</a:t>
            </a:r>
            <a:r>
              <a:rPr sz="1100" spc="11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on</a:t>
            </a:r>
            <a:r>
              <a:rPr sz="1100" spc="-17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input for feed</a:t>
            </a:r>
          </a:p>
          <a:p>
            <a:pPr marL="0" marR="0">
              <a:lnSpc>
                <a:spcPts val="132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source. Multiple</a:t>
            </a:r>
            <a:r>
              <a:rPr sz="1100" spc="-27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firms’ functional</a:t>
            </a:r>
            <a:r>
              <a:rPr sz="1100" spc="-13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capacities</a:t>
            </a:r>
            <a:r>
              <a:rPr sz="1100" spc="-13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listed herein</a:t>
            </a:r>
            <a:r>
              <a:rPr sz="1100" spc="-27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are</a:t>
            </a:r>
            <a:r>
              <a:rPr sz="1100" spc="-28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designed exclusively</a:t>
            </a:r>
            <a:r>
              <a:rPr sz="1100" spc="-34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under</a:t>
            </a:r>
            <a:r>
              <a:rPr sz="1100" spc="-1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contract by</a:t>
            </a:r>
            <a:r>
              <a:rPr sz="1100" spc="-15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1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CETI.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865592" y="6764239"/>
            <a:ext cx="959719" cy="495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KUWAIT</a:t>
            </a:r>
          </a:p>
          <a:p>
            <a:pPr marL="0" marR="0">
              <a:lnSpc>
                <a:spcPts val="1199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DESALINATION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PORT / MARINE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6EB903-27F5-F3A6-F74B-DC2DD73378B6}"/>
              </a:ext>
            </a:extLst>
          </p:cNvPr>
          <p:cNvSpPr/>
          <p:nvPr/>
        </p:nvSpPr>
        <p:spPr>
          <a:xfrm>
            <a:off x="6865592" y="6741870"/>
            <a:ext cx="539872" cy="168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22167" y="6648805"/>
            <a:ext cx="961092" cy="314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7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PreFilter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65592" y="6764239"/>
            <a:ext cx="959719" cy="495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KUWAIT</a:t>
            </a:r>
          </a:p>
          <a:p>
            <a:pPr marL="0" marR="0">
              <a:lnSpc>
                <a:spcPts val="1199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DESALINATION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PORT / MARINE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23092-1239-4E9F-DCFD-D75C3909E8AD}"/>
              </a:ext>
            </a:extLst>
          </p:cNvPr>
          <p:cNvSpPr/>
          <p:nvPr/>
        </p:nvSpPr>
        <p:spPr>
          <a:xfrm>
            <a:off x="6865592" y="6741870"/>
            <a:ext cx="539872" cy="168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15718" y="644163"/>
            <a:ext cx="2064290" cy="314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7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Seawater Hydrolyzer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1809" y="5129311"/>
            <a:ext cx="3615679" cy="314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7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Individual Units</a:t>
            </a:r>
            <a:r>
              <a:rPr sz="1800" spc="31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spc="-11" dirty="0">
                <a:solidFill>
                  <a:srgbClr val="000000"/>
                </a:solidFill>
                <a:latin typeface="ESTIJH+Arial Nova Cond"/>
                <a:cs typeface="ESTIJH+Arial Nova Cond"/>
              </a:rPr>
              <a:t>are</a:t>
            </a:r>
            <a:r>
              <a:rPr sz="1800" spc="16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only sized to 3000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1809" y="5403675"/>
            <a:ext cx="4281015" cy="86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7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barrels per</a:t>
            </a:r>
            <a:r>
              <a:rPr sz="1800" spc="-26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spc="-16" dirty="0">
                <a:solidFill>
                  <a:srgbClr val="000000"/>
                </a:solidFill>
                <a:latin typeface="ESTIJH+Arial Nova Cond"/>
                <a:cs typeface="ESTIJH+Arial Nova Cond"/>
              </a:rPr>
              <a:t>day</a:t>
            </a: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on a 24-hour</a:t>
            </a:r>
            <a:r>
              <a:rPr sz="1800" spc="2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basis.</a:t>
            </a:r>
            <a:r>
              <a:rPr sz="1800" spc="11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[Deration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on 144,000 gallons based</a:t>
            </a:r>
            <a:r>
              <a:rPr sz="1800" spc="11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on nominal</a:t>
            </a:r>
            <a:r>
              <a:rPr sz="1800" spc="13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spc="-19" dirty="0">
                <a:solidFill>
                  <a:srgbClr val="000000"/>
                </a:solidFill>
                <a:latin typeface="ESTIJH+Arial Nova Cond"/>
                <a:cs typeface="ESTIJH+Arial Nova Cond"/>
              </a:rPr>
              <a:t>rate].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Higher</a:t>
            </a:r>
            <a:r>
              <a:rPr sz="1800" spc="2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throughput</a:t>
            </a:r>
            <a:r>
              <a:rPr sz="1800" spc="18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requires </a:t>
            </a:r>
            <a:r>
              <a:rPr sz="1800" spc="1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one-off</a:t>
            </a:r>
            <a:r>
              <a:rPr sz="1800" spc="32" dirty="0">
                <a:solidFill>
                  <a:srgbClr val="000000"/>
                </a:solidFill>
                <a:latin typeface="ESTIJH+Arial Nova Cond"/>
                <a:cs typeface="ESTIJH+Arial Nova Cond"/>
              </a:rPr>
              <a:t> </a:t>
            </a:r>
            <a:r>
              <a:rPr sz="1800" dirty="0">
                <a:solidFill>
                  <a:srgbClr val="000000"/>
                </a:solidFill>
                <a:latin typeface="ESTIJH+Arial Nova Cond"/>
                <a:cs typeface="ESTIJH+Arial Nova Cond"/>
              </a:rPr>
              <a:t>build-out.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65592" y="6764239"/>
            <a:ext cx="959719" cy="495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KUWAIT</a:t>
            </a:r>
          </a:p>
          <a:p>
            <a:pPr marL="0" marR="0">
              <a:lnSpc>
                <a:spcPts val="1199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DESALINATION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PORT / MARINE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081DBC-79E7-A6C0-25CB-712F2D966917}"/>
              </a:ext>
            </a:extLst>
          </p:cNvPr>
          <p:cNvSpPr/>
          <p:nvPr/>
        </p:nvSpPr>
        <p:spPr>
          <a:xfrm>
            <a:off x="6865592" y="6741870"/>
            <a:ext cx="539872" cy="168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6776" y="686691"/>
            <a:ext cx="2921042" cy="406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Membrane BioReactor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6888" y="1326948"/>
            <a:ext cx="2116069" cy="314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7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MODULAR</a:t>
            </a:r>
            <a:r>
              <a:rPr sz="1800" b="1" spc="16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 </a:t>
            </a:r>
            <a:r>
              <a:rPr sz="1800" b="1" spc="12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RACK</a:t>
            </a:r>
            <a:r>
              <a:rPr sz="1800" b="1" spc="-25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SET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65592" y="6764239"/>
            <a:ext cx="959719" cy="495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KUWAIT</a:t>
            </a:r>
          </a:p>
          <a:p>
            <a:pPr marL="0" marR="0">
              <a:lnSpc>
                <a:spcPts val="1199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DESALINATION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PORT / MARINE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71B522-E1FA-FA9F-44DA-A7E7458FF8D1}"/>
              </a:ext>
            </a:extLst>
          </p:cNvPr>
          <p:cNvSpPr/>
          <p:nvPr/>
        </p:nvSpPr>
        <p:spPr>
          <a:xfrm>
            <a:off x="6865592" y="6741870"/>
            <a:ext cx="539872" cy="168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6776" y="686691"/>
            <a:ext cx="2921042" cy="406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Membrane BioReactor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6888" y="1326948"/>
            <a:ext cx="2729273" cy="314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7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SPECIFIED</a:t>
            </a:r>
            <a:r>
              <a:rPr sz="1800" b="1" spc="5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 </a:t>
            </a:r>
            <a:r>
              <a:rPr sz="1800" b="1" spc="-26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FILTER</a:t>
            </a:r>
            <a:r>
              <a:rPr sz="1800" b="1" spc="42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MODULE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65592" y="6764239"/>
            <a:ext cx="959719" cy="495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KUWAIT</a:t>
            </a:r>
          </a:p>
          <a:p>
            <a:pPr marL="0" marR="0">
              <a:lnSpc>
                <a:spcPts val="1199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DESALINATION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PORT / MARINE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F77C59-2D62-8E81-FE5B-D6AAFD393514}"/>
              </a:ext>
            </a:extLst>
          </p:cNvPr>
          <p:cNvSpPr/>
          <p:nvPr/>
        </p:nvSpPr>
        <p:spPr>
          <a:xfrm>
            <a:off x="6865592" y="6741870"/>
            <a:ext cx="539872" cy="168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37190" y="400775"/>
            <a:ext cx="6256524" cy="1567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u="sng" dirty="0">
                <a:solidFill>
                  <a:srgbClr val="FF0000"/>
                </a:solidFill>
                <a:latin typeface="CIJNDJ+Calibri Bold"/>
                <a:cs typeface="CIJNDJ+Calibri Bold"/>
              </a:rPr>
              <a:t>DISCLAIMER</a:t>
            </a:r>
            <a:r>
              <a:rPr sz="2000" b="1" dirty="0">
                <a:solidFill>
                  <a:srgbClr val="E46C0A"/>
                </a:solidFill>
                <a:latin typeface="CIJNDJ+Calibri Bold"/>
                <a:cs typeface="CIJNDJ+Calibri Bold"/>
              </a:rPr>
              <a:t>: </a:t>
            </a:r>
            <a:r>
              <a:rPr sz="1600" b="1" dirty="0">
                <a:solidFill>
                  <a:srgbClr val="E46C0A"/>
                </a:solidFill>
                <a:latin typeface="CIJNDJ+Calibri Bold"/>
                <a:cs typeface="CIJNDJ+Calibri Bold"/>
              </a:rPr>
              <a:t>Due </a:t>
            </a:r>
            <a:r>
              <a:rPr sz="1600" b="1" spc="-12" dirty="0">
                <a:solidFill>
                  <a:srgbClr val="E46C0A"/>
                </a:solidFill>
                <a:latin typeface="CIJNDJ+Calibri Bold"/>
                <a:cs typeface="CIJNDJ+Calibri Bold"/>
              </a:rPr>
              <a:t>to</a:t>
            </a:r>
            <a:r>
              <a:rPr sz="1600" b="1" dirty="0">
                <a:solidFill>
                  <a:srgbClr val="E46C0A"/>
                </a:solidFill>
                <a:latin typeface="CIJNDJ+Calibri Bold"/>
                <a:cs typeface="CIJNDJ+Calibri Bold"/>
              </a:rPr>
              <a:t> unspecified</a:t>
            </a:r>
            <a:r>
              <a:rPr sz="1600" b="1" spc="27" dirty="0">
                <a:solidFill>
                  <a:srgbClr val="E46C0A"/>
                </a:solidFill>
                <a:latin typeface="CIJNDJ+Calibri Bold"/>
                <a:cs typeface="CIJNDJ+Calibri Bold"/>
              </a:rPr>
              <a:t> </a:t>
            </a:r>
            <a:r>
              <a:rPr sz="1600" b="1" dirty="0">
                <a:solidFill>
                  <a:srgbClr val="E46C0A"/>
                </a:solidFill>
                <a:latin typeface="CIJNDJ+Calibri Bold"/>
                <a:cs typeface="CIJNDJ+Calibri Bold"/>
              </a:rPr>
              <a:t>contaminant samples,</a:t>
            </a:r>
            <a:r>
              <a:rPr sz="1600" b="1" spc="10" dirty="0">
                <a:solidFill>
                  <a:srgbClr val="E46C0A"/>
                </a:solidFill>
                <a:latin typeface="CIJNDJ+Calibri Bold"/>
                <a:cs typeface="CIJNDJ+Calibri Bold"/>
              </a:rPr>
              <a:t> </a:t>
            </a:r>
            <a:r>
              <a:rPr sz="1600" b="1" dirty="0">
                <a:solidFill>
                  <a:srgbClr val="E46C0A"/>
                </a:solidFill>
                <a:latin typeface="CIJNDJ+Calibri Bold"/>
                <a:cs typeface="CIJNDJ+Calibri Bold"/>
              </a:rPr>
              <a:t>the precise</a:t>
            </a:r>
          </a:p>
          <a:p>
            <a:pPr marL="0" marR="0">
              <a:lnSpc>
                <a:spcPts val="1948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E46C0A"/>
                </a:solidFill>
                <a:latin typeface="CIJNDJ+Calibri Bold"/>
                <a:cs typeface="CIJNDJ+Calibri Bold"/>
              </a:rPr>
              <a:t>configuration,</a:t>
            </a:r>
            <a:r>
              <a:rPr sz="1600" b="1" spc="46" dirty="0">
                <a:solidFill>
                  <a:srgbClr val="E46C0A"/>
                </a:solidFill>
                <a:latin typeface="CIJNDJ+Calibri Bold"/>
                <a:cs typeface="CIJNDJ+Calibri Bold"/>
              </a:rPr>
              <a:t> </a:t>
            </a:r>
            <a:r>
              <a:rPr sz="1600" b="1" dirty="0">
                <a:solidFill>
                  <a:srgbClr val="E46C0A"/>
                </a:solidFill>
                <a:latin typeface="CIJNDJ+Calibri Bold"/>
                <a:cs typeface="CIJNDJ+Calibri Bold"/>
              </a:rPr>
              <a:t>buffer</a:t>
            </a:r>
            <a:r>
              <a:rPr sz="1600" b="1" spc="51" dirty="0">
                <a:solidFill>
                  <a:srgbClr val="E46C0A"/>
                </a:solidFill>
                <a:latin typeface="CIJNDJ+Calibri Bold"/>
                <a:cs typeface="CIJNDJ+Calibri Bold"/>
              </a:rPr>
              <a:t> </a:t>
            </a:r>
            <a:r>
              <a:rPr sz="1600" b="1" dirty="0">
                <a:solidFill>
                  <a:srgbClr val="E46C0A"/>
                </a:solidFill>
                <a:latin typeface="CIJNDJ+Calibri Bold"/>
                <a:cs typeface="CIJNDJ+Calibri Bold"/>
              </a:rPr>
              <a:t>tanks, pumps,</a:t>
            </a:r>
            <a:r>
              <a:rPr sz="1600" b="1" spc="46" dirty="0">
                <a:solidFill>
                  <a:srgbClr val="E46C0A"/>
                </a:solidFill>
                <a:latin typeface="CIJNDJ+Calibri Bold"/>
                <a:cs typeface="CIJNDJ+Calibri Bold"/>
              </a:rPr>
              <a:t> </a:t>
            </a:r>
            <a:r>
              <a:rPr sz="1600" b="1" dirty="0">
                <a:solidFill>
                  <a:srgbClr val="E46C0A"/>
                </a:solidFill>
                <a:latin typeface="CIJNDJ+Calibri Bold"/>
                <a:cs typeface="CIJNDJ+Calibri Bold"/>
              </a:rPr>
              <a:t>valves, head</a:t>
            </a:r>
            <a:r>
              <a:rPr sz="1600" b="1" spc="13" dirty="0">
                <a:solidFill>
                  <a:srgbClr val="E46C0A"/>
                </a:solidFill>
                <a:latin typeface="CIJNDJ+Calibri Bold"/>
                <a:cs typeface="CIJNDJ+Calibri Bold"/>
              </a:rPr>
              <a:t> </a:t>
            </a:r>
            <a:r>
              <a:rPr sz="1600" b="1" dirty="0">
                <a:solidFill>
                  <a:srgbClr val="E46C0A"/>
                </a:solidFill>
                <a:latin typeface="CIJNDJ+Calibri Bold"/>
                <a:cs typeface="CIJNDJ+Calibri Bold"/>
              </a:rPr>
              <a:t>loss</a:t>
            </a:r>
            <a:r>
              <a:rPr sz="1600" b="1" spc="-13" dirty="0">
                <a:solidFill>
                  <a:srgbClr val="E46C0A"/>
                </a:solidFill>
                <a:latin typeface="CIJNDJ+Calibri Bold"/>
                <a:cs typeface="CIJNDJ+Calibri Bold"/>
              </a:rPr>
              <a:t> </a:t>
            </a:r>
            <a:r>
              <a:rPr sz="1600" b="1" dirty="0">
                <a:solidFill>
                  <a:srgbClr val="E46C0A"/>
                </a:solidFill>
                <a:latin typeface="CIJNDJ+Calibri Bold"/>
                <a:cs typeface="CIJNDJ+Calibri Bold"/>
              </a:rPr>
              <a:t>calculations,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E46C0A"/>
                </a:solidFill>
                <a:latin typeface="CIJNDJ+Calibri Bold"/>
                <a:cs typeface="CIJNDJ+Calibri Bold"/>
              </a:rPr>
              <a:t>pressure</a:t>
            </a:r>
            <a:r>
              <a:rPr sz="1600" b="1" spc="21" dirty="0">
                <a:solidFill>
                  <a:srgbClr val="E46C0A"/>
                </a:solidFill>
                <a:latin typeface="CIJNDJ+Calibri Bold"/>
                <a:cs typeface="CIJNDJ+Calibri Bold"/>
              </a:rPr>
              <a:t> </a:t>
            </a:r>
            <a:r>
              <a:rPr sz="1600" b="1" dirty="0">
                <a:solidFill>
                  <a:srgbClr val="E46C0A"/>
                </a:solidFill>
                <a:latin typeface="CIJNDJ+Calibri Bold"/>
                <a:cs typeface="CIJNDJ+Calibri Bold"/>
              </a:rPr>
              <a:t>differentials,</a:t>
            </a:r>
            <a:r>
              <a:rPr sz="1600" b="1" spc="12" dirty="0">
                <a:solidFill>
                  <a:srgbClr val="E46C0A"/>
                </a:solidFill>
                <a:latin typeface="CIJNDJ+Calibri Bold"/>
                <a:cs typeface="CIJNDJ+Calibri Bold"/>
              </a:rPr>
              <a:t> </a:t>
            </a:r>
            <a:r>
              <a:rPr sz="1600" b="1" dirty="0">
                <a:solidFill>
                  <a:srgbClr val="E46C0A"/>
                </a:solidFill>
                <a:latin typeface="CIJNDJ+Calibri Bold"/>
                <a:cs typeface="CIJNDJ+Calibri Bold"/>
              </a:rPr>
              <a:t>feed </a:t>
            </a:r>
            <a:r>
              <a:rPr sz="1600" b="1" spc="-14" dirty="0">
                <a:solidFill>
                  <a:srgbClr val="E46C0A"/>
                </a:solidFill>
                <a:latin typeface="CIJNDJ+Calibri Bold"/>
                <a:cs typeface="CIJNDJ+Calibri Bold"/>
              </a:rPr>
              <a:t>water</a:t>
            </a:r>
            <a:r>
              <a:rPr sz="1600" b="1" dirty="0">
                <a:solidFill>
                  <a:srgbClr val="E46C0A"/>
                </a:solidFill>
                <a:latin typeface="CIJNDJ+Calibri Bold"/>
                <a:cs typeface="CIJNDJ+Calibri Bold"/>
              </a:rPr>
              <a:t> </a:t>
            </a:r>
            <a:r>
              <a:rPr sz="1600" b="1" spc="-17" dirty="0">
                <a:solidFill>
                  <a:srgbClr val="E46C0A"/>
                </a:solidFill>
                <a:latin typeface="CIJNDJ+Calibri Bold"/>
                <a:cs typeface="CIJNDJ+Calibri Bold"/>
              </a:rPr>
              <a:t>quality,</a:t>
            </a:r>
            <a:r>
              <a:rPr sz="1600" b="1" spc="25" dirty="0">
                <a:solidFill>
                  <a:srgbClr val="E46C0A"/>
                </a:solidFill>
                <a:latin typeface="CIJNDJ+Calibri Bold"/>
                <a:cs typeface="CIJNDJ+Calibri Bold"/>
              </a:rPr>
              <a:t> </a:t>
            </a:r>
            <a:r>
              <a:rPr sz="1600" b="1" dirty="0">
                <a:solidFill>
                  <a:srgbClr val="E46C0A"/>
                </a:solidFill>
                <a:latin typeface="CIJNDJ+Calibri Bold"/>
                <a:cs typeface="CIJNDJ+Calibri Bold"/>
              </a:rPr>
              <a:t>treatment </a:t>
            </a:r>
            <a:r>
              <a:rPr sz="1600" b="1" spc="-13" dirty="0">
                <a:solidFill>
                  <a:srgbClr val="E46C0A"/>
                </a:solidFill>
                <a:latin typeface="CIJNDJ+Calibri Bold"/>
                <a:cs typeface="CIJNDJ+Calibri Bold"/>
              </a:rPr>
              <a:t>capacity,</a:t>
            </a:r>
            <a:r>
              <a:rPr sz="1600" b="1" dirty="0">
                <a:solidFill>
                  <a:srgbClr val="E46C0A"/>
                </a:solidFill>
                <a:latin typeface="CIJNDJ+Calibri Bold"/>
                <a:cs typeface="CIJNDJ+Calibri Bold"/>
              </a:rPr>
              <a:t> feed</a:t>
            </a:r>
            <a:r>
              <a:rPr sz="1600" b="1" spc="17" dirty="0">
                <a:solidFill>
                  <a:srgbClr val="E46C0A"/>
                </a:solidFill>
                <a:latin typeface="CIJNDJ+Calibri Bold"/>
                <a:cs typeface="CIJNDJ+Calibri Bold"/>
              </a:rPr>
              <a:t> </a:t>
            </a:r>
            <a:r>
              <a:rPr sz="1600" b="1" spc="-14" dirty="0">
                <a:solidFill>
                  <a:srgbClr val="E46C0A"/>
                </a:solidFill>
                <a:latin typeface="CIJNDJ+Calibri Bold"/>
                <a:cs typeface="CIJNDJ+Calibri Bold"/>
              </a:rPr>
              <a:t>water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E46C0A"/>
                </a:solidFill>
                <a:latin typeface="CIJNDJ+Calibri Bold"/>
                <a:cs typeface="CIJNDJ+Calibri Bold"/>
              </a:rPr>
              <a:t>pressure,</a:t>
            </a:r>
            <a:r>
              <a:rPr sz="1600" b="1" spc="47" dirty="0">
                <a:solidFill>
                  <a:srgbClr val="E46C0A"/>
                </a:solidFill>
                <a:latin typeface="CIJNDJ+Calibri Bold"/>
                <a:cs typeface="CIJNDJ+Calibri Bold"/>
              </a:rPr>
              <a:t> </a:t>
            </a:r>
            <a:r>
              <a:rPr sz="1600" b="1" spc="-14" dirty="0">
                <a:solidFill>
                  <a:srgbClr val="E46C0A"/>
                </a:solidFill>
                <a:latin typeface="CIJNDJ+Calibri Bold"/>
                <a:cs typeface="CIJNDJ+Calibri Bold"/>
              </a:rPr>
              <a:t>water</a:t>
            </a:r>
            <a:r>
              <a:rPr sz="1600" b="1" dirty="0">
                <a:solidFill>
                  <a:srgbClr val="E46C0A"/>
                </a:solidFill>
                <a:latin typeface="CIJNDJ+Calibri Bold"/>
                <a:cs typeface="CIJNDJ+Calibri Bold"/>
              </a:rPr>
              <a:t> flux,</a:t>
            </a:r>
            <a:r>
              <a:rPr sz="1600" b="1" spc="29" dirty="0">
                <a:solidFill>
                  <a:srgbClr val="E46C0A"/>
                </a:solidFill>
                <a:latin typeface="CIJNDJ+Calibri Bold"/>
                <a:cs typeface="CIJNDJ+Calibri Bold"/>
              </a:rPr>
              <a:t> </a:t>
            </a:r>
            <a:r>
              <a:rPr sz="1600" b="1" dirty="0">
                <a:solidFill>
                  <a:srgbClr val="E46C0A"/>
                </a:solidFill>
                <a:latin typeface="CIJNDJ+Calibri Bold"/>
                <a:cs typeface="CIJNDJ+Calibri Bold"/>
              </a:rPr>
              <a:t>time</a:t>
            </a:r>
            <a:r>
              <a:rPr sz="1600" b="1" spc="-18" dirty="0">
                <a:solidFill>
                  <a:srgbClr val="E46C0A"/>
                </a:solidFill>
                <a:latin typeface="CIJNDJ+Calibri Bold"/>
                <a:cs typeface="CIJNDJ+Calibri Bold"/>
              </a:rPr>
              <a:t> </a:t>
            </a:r>
            <a:r>
              <a:rPr sz="1600" b="1" dirty="0">
                <a:solidFill>
                  <a:srgbClr val="E46C0A"/>
                </a:solidFill>
                <a:latin typeface="CIJNDJ+Calibri Bold"/>
                <a:cs typeface="CIJNDJ+Calibri Bold"/>
              </a:rPr>
              <a:t>of operation,</a:t>
            </a:r>
            <a:r>
              <a:rPr sz="1600" b="1" spc="16" dirty="0">
                <a:solidFill>
                  <a:srgbClr val="E46C0A"/>
                </a:solidFill>
                <a:latin typeface="CIJNDJ+Calibri Bold"/>
                <a:cs typeface="CIJNDJ+Calibri Bold"/>
              </a:rPr>
              <a:t> </a:t>
            </a:r>
            <a:r>
              <a:rPr sz="1600" b="1" dirty="0">
                <a:solidFill>
                  <a:srgbClr val="E46C0A"/>
                </a:solidFill>
                <a:latin typeface="CIJNDJ+Calibri Bold"/>
                <a:cs typeface="CIJNDJ+Calibri Bold"/>
              </a:rPr>
              <a:t>recovery</a:t>
            </a:r>
            <a:r>
              <a:rPr sz="1600" b="1" spc="17" dirty="0">
                <a:solidFill>
                  <a:srgbClr val="E46C0A"/>
                </a:solidFill>
                <a:latin typeface="CIJNDJ+Calibri Bold"/>
                <a:cs typeface="CIJNDJ+Calibri Bold"/>
              </a:rPr>
              <a:t> </a:t>
            </a:r>
            <a:r>
              <a:rPr sz="1600" b="1" spc="-17" dirty="0">
                <a:solidFill>
                  <a:srgbClr val="E46C0A"/>
                </a:solidFill>
                <a:latin typeface="CIJNDJ+Calibri Bold"/>
                <a:cs typeface="CIJNDJ+Calibri Bold"/>
              </a:rPr>
              <a:t>rates,</a:t>
            </a:r>
            <a:r>
              <a:rPr sz="1600" b="1" spc="25" dirty="0">
                <a:solidFill>
                  <a:srgbClr val="E46C0A"/>
                </a:solidFill>
                <a:latin typeface="CIJNDJ+Calibri Bold"/>
                <a:cs typeface="CIJNDJ+Calibri Bold"/>
              </a:rPr>
              <a:t> </a:t>
            </a:r>
            <a:r>
              <a:rPr sz="1600" b="1" spc="-10" dirty="0">
                <a:solidFill>
                  <a:srgbClr val="E46C0A"/>
                </a:solidFill>
                <a:latin typeface="CIJNDJ+Calibri Bold"/>
                <a:cs typeface="CIJNDJ+Calibri Bold"/>
              </a:rPr>
              <a:t>membrane</a:t>
            </a:r>
            <a:r>
              <a:rPr sz="1600" b="1" spc="40" dirty="0">
                <a:solidFill>
                  <a:srgbClr val="E46C0A"/>
                </a:solidFill>
                <a:latin typeface="CIJNDJ+Calibri Bold"/>
                <a:cs typeface="CIJNDJ+Calibri Bold"/>
              </a:rPr>
              <a:t> </a:t>
            </a:r>
            <a:r>
              <a:rPr sz="1600" b="1" dirty="0">
                <a:solidFill>
                  <a:srgbClr val="E46C0A"/>
                </a:solidFill>
                <a:latin typeface="CIJNDJ+Calibri Bold"/>
                <a:cs typeface="CIJNDJ+Calibri Bold"/>
              </a:rPr>
              <a:t>area,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E46C0A"/>
                </a:solidFill>
                <a:latin typeface="CIJNDJ+Calibri Bold"/>
                <a:cs typeface="CIJNDJ+Calibri Bold"/>
              </a:rPr>
              <a:t>energy</a:t>
            </a:r>
            <a:r>
              <a:rPr sz="1600" b="1" spc="55" dirty="0">
                <a:solidFill>
                  <a:srgbClr val="E46C0A"/>
                </a:solidFill>
                <a:latin typeface="CIJNDJ+Calibri Bold"/>
                <a:cs typeface="CIJNDJ+Calibri Bold"/>
              </a:rPr>
              <a:t> </a:t>
            </a:r>
            <a:r>
              <a:rPr sz="1600" b="1" spc="-12" dirty="0">
                <a:solidFill>
                  <a:srgbClr val="E46C0A"/>
                </a:solidFill>
                <a:latin typeface="CIJNDJ+Calibri Bold"/>
                <a:cs typeface="CIJNDJ+Calibri Bold"/>
              </a:rPr>
              <a:t>efficiency,</a:t>
            </a:r>
            <a:r>
              <a:rPr sz="1600" b="1" spc="36" dirty="0">
                <a:solidFill>
                  <a:srgbClr val="E46C0A"/>
                </a:solidFill>
                <a:latin typeface="CIJNDJ+Calibri Bold"/>
                <a:cs typeface="CIJNDJ+Calibri Bold"/>
              </a:rPr>
              <a:t> </a:t>
            </a:r>
            <a:r>
              <a:rPr sz="1600" b="1" dirty="0">
                <a:solidFill>
                  <a:srgbClr val="E46C0A"/>
                </a:solidFill>
                <a:latin typeface="CIJNDJ+Calibri Bold"/>
                <a:cs typeface="CIJNDJ+Calibri Bold"/>
              </a:rPr>
              <a:t>product</a:t>
            </a:r>
            <a:r>
              <a:rPr sz="1600" b="1" spc="49" dirty="0">
                <a:solidFill>
                  <a:srgbClr val="E46C0A"/>
                </a:solidFill>
                <a:latin typeface="CIJNDJ+Calibri Bold"/>
                <a:cs typeface="CIJNDJ+Calibri Bold"/>
              </a:rPr>
              <a:t> </a:t>
            </a:r>
            <a:r>
              <a:rPr sz="1600" b="1" spc="-14" dirty="0">
                <a:solidFill>
                  <a:srgbClr val="E46C0A"/>
                </a:solidFill>
                <a:latin typeface="CIJNDJ+Calibri Bold"/>
                <a:cs typeface="CIJNDJ+Calibri Bold"/>
              </a:rPr>
              <a:t>water</a:t>
            </a:r>
            <a:r>
              <a:rPr sz="1600" b="1" dirty="0">
                <a:solidFill>
                  <a:srgbClr val="E46C0A"/>
                </a:solidFill>
                <a:latin typeface="CIJNDJ+Calibri Bold"/>
                <a:cs typeface="CIJNDJ+Calibri Bold"/>
              </a:rPr>
              <a:t> characteristics,</a:t>
            </a:r>
            <a:r>
              <a:rPr sz="1600" b="1" spc="13" dirty="0">
                <a:solidFill>
                  <a:srgbClr val="E46C0A"/>
                </a:solidFill>
                <a:latin typeface="CIJNDJ+Calibri Bold"/>
                <a:cs typeface="CIJNDJ+Calibri Bold"/>
              </a:rPr>
              <a:t> </a:t>
            </a:r>
            <a:r>
              <a:rPr sz="1600" b="1" dirty="0">
                <a:solidFill>
                  <a:srgbClr val="E46C0A"/>
                </a:solidFill>
                <a:latin typeface="CIJNDJ+Calibri Bold"/>
                <a:cs typeface="CIJNDJ+Calibri Bold"/>
              </a:rPr>
              <a:t>and</a:t>
            </a:r>
            <a:r>
              <a:rPr sz="1600" b="1" spc="11" dirty="0">
                <a:solidFill>
                  <a:srgbClr val="E46C0A"/>
                </a:solidFill>
                <a:latin typeface="CIJNDJ+Calibri Bold"/>
                <a:cs typeface="CIJNDJ+Calibri Bold"/>
              </a:rPr>
              <a:t> </a:t>
            </a:r>
            <a:r>
              <a:rPr sz="1600" b="1" dirty="0">
                <a:solidFill>
                  <a:srgbClr val="E46C0A"/>
                </a:solidFill>
                <a:latin typeface="CIJNDJ+Calibri Bold"/>
                <a:cs typeface="CIJNDJ+Calibri Bold"/>
              </a:rPr>
              <a:t>salt</a:t>
            </a:r>
            <a:r>
              <a:rPr sz="1600" b="1" spc="-27" dirty="0">
                <a:solidFill>
                  <a:srgbClr val="E46C0A"/>
                </a:solidFill>
                <a:latin typeface="CIJNDJ+Calibri Bold"/>
                <a:cs typeface="CIJNDJ+Calibri Bold"/>
              </a:rPr>
              <a:t> </a:t>
            </a:r>
            <a:r>
              <a:rPr sz="1600" b="1" dirty="0">
                <a:solidFill>
                  <a:srgbClr val="E46C0A"/>
                </a:solidFill>
                <a:latin typeface="CIJNDJ+Calibri Bold"/>
                <a:cs typeface="CIJNDJ+Calibri Bold"/>
              </a:rPr>
              <a:t>rejection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E46C0A"/>
                </a:solidFill>
                <a:latin typeface="CIJNDJ+Calibri Bold"/>
                <a:cs typeface="CIJNDJ+Calibri Bold"/>
              </a:rPr>
              <a:t>capacity cannot</a:t>
            </a:r>
            <a:r>
              <a:rPr sz="1600" b="1" spc="12" dirty="0">
                <a:solidFill>
                  <a:srgbClr val="E46C0A"/>
                </a:solidFill>
                <a:latin typeface="CIJNDJ+Calibri Bold"/>
                <a:cs typeface="CIJNDJ+Calibri Bold"/>
              </a:rPr>
              <a:t> </a:t>
            </a:r>
            <a:r>
              <a:rPr sz="1600" b="1" spc="-13" dirty="0">
                <a:solidFill>
                  <a:srgbClr val="E46C0A"/>
                </a:solidFill>
                <a:latin typeface="CIJNDJ+Calibri Bold"/>
                <a:cs typeface="CIJNDJ+Calibri Bold"/>
              </a:rPr>
              <a:t>be</a:t>
            </a:r>
            <a:r>
              <a:rPr sz="1600" b="1" spc="27" dirty="0">
                <a:solidFill>
                  <a:srgbClr val="E46C0A"/>
                </a:solidFill>
                <a:latin typeface="CIJNDJ+Calibri Bold"/>
                <a:cs typeface="CIJNDJ+Calibri Bold"/>
              </a:rPr>
              <a:t> </a:t>
            </a:r>
            <a:r>
              <a:rPr sz="1600" b="1" dirty="0">
                <a:solidFill>
                  <a:srgbClr val="E46C0A"/>
                </a:solidFill>
                <a:latin typeface="CIJNDJ+Calibri Bold"/>
                <a:cs typeface="CIJNDJ+Calibri Bold"/>
              </a:rPr>
              <a:t>computed.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6479" y="1513378"/>
            <a:ext cx="2260059" cy="34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3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NF CASCADE</a:t>
            </a:r>
            <a:r>
              <a:rPr sz="2000" b="1" spc="-46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 </a:t>
            </a:r>
            <a:r>
              <a:rPr sz="2000" b="1" spc="-2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FILTER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65592" y="6764239"/>
            <a:ext cx="959719" cy="495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KUWAIT</a:t>
            </a:r>
          </a:p>
          <a:p>
            <a:pPr marL="0" marR="0">
              <a:lnSpc>
                <a:spcPts val="1199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DESALINATION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QEGROB+Arial Nova Cond Bold"/>
                <a:cs typeface="QEGROB+Arial Nova Cond Bold"/>
              </a:rPr>
              <a:t>PORT / MARINE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274216-C135-CE00-8876-98C7C13E8ABD}"/>
              </a:ext>
            </a:extLst>
          </p:cNvPr>
          <p:cNvSpPr/>
          <p:nvPr/>
        </p:nvSpPr>
        <p:spPr>
          <a:xfrm>
            <a:off x="6865592" y="6741870"/>
            <a:ext cx="539872" cy="168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528</Words>
  <Application>Microsoft Office PowerPoint</Application>
  <PresentationFormat>Custom</PresentationFormat>
  <Paragraphs>123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Calibri</vt:lpstr>
      <vt:lpstr>CIJNDJ+Calibri Bold</vt:lpstr>
      <vt:lpstr>Caladea</vt:lpstr>
      <vt:lpstr>Aptos</vt:lpstr>
      <vt:lpstr>QEGROB+Arial Nova Cond Bold</vt:lpstr>
      <vt:lpstr>KCQPGE+Calibri</vt:lpstr>
      <vt:lpstr>ESTIJH+Arial Nova Cond</vt:lpstr>
      <vt:lpstr>IBNKGQ+Arial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sejda</dc:creator>
  <cp:lastModifiedBy>18018308288</cp:lastModifiedBy>
  <cp:revision>4</cp:revision>
  <dcterms:modified xsi:type="dcterms:W3CDTF">2024-04-04T14:18:51Z</dcterms:modified>
</cp:coreProperties>
</file>